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77" r:id="rId3"/>
  </p:sldMasterIdLst>
  <p:notesMasterIdLst>
    <p:notesMasterId r:id="rId16"/>
  </p:notesMasterIdLst>
  <p:sldIdLst>
    <p:sldId id="284" r:id="rId4"/>
    <p:sldId id="605" r:id="rId5"/>
    <p:sldId id="627" r:id="rId6"/>
    <p:sldId id="614" r:id="rId7"/>
    <p:sldId id="615" r:id="rId8"/>
    <p:sldId id="625" r:id="rId9"/>
    <p:sldId id="630" r:id="rId10"/>
    <p:sldId id="626" r:id="rId11"/>
    <p:sldId id="621" r:id="rId12"/>
    <p:sldId id="616" r:id="rId13"/>
    <p:sldId id="619" r:id="rId14"/>
    <p:sldId id="6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393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B9D678-36DB-EB16-89A2-FBC53AE3C0E0}" name="Barnhart, Troy, T (Serco NA US)" initials="BTT(NU" userId="S::Troy.Barnhart@serco-na.com::3d91fe5b-bc9e-4b47-9006-27ca8b166129" providerId="AD"/>
  <p188:author id="{C68642D2-240F-B744-9D87-54DCE14F13A7}" name="Yount, Michael, D (Serco NA US)" initials="YMD(NU" userId="S::Michael.Yount@serco-na.com::43890ba9-a1eb-4cfc-901b-74a61957f6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9C30"/>
    <a:srgbClr val="4C5D68"/>
    <a:srgbClr val="E6E6E6"/>
    <a:srgbClr val="E8EBED"/>
    <a:srgbClr val="DFE7EE"/>
    <a:srgbClr val="A7B5BF"/>
    <a:srgbClr val="EDEDED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0" autoAdjust="0"/>
    <p:restoredTop sz="95193"/>
  </p:normalViewPr>
  <p:slideViewPr>
    <p:cSldViewPr snapToGrid="0" snapToObjects="1" showGuides="1">
      <p:cViewPr varScale="1">
        <p:scale>
          <a:sx n="110" d="100"/>
          <a:sy n="110" d="100"/>
        </p:scale>
        <p:origin x="108" y="522"/>
      </p:cViewPr>
      <p:guideLst>
        <p:guide orient="horz" pos="432"/>
        <p:guide pos="39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E50FC-A927-6844-B378-2B659FFB720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A45F5-536D-E640-B6F2-B26B829D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502258" y="0"/>
            <a:ext cx="7689742" cy="6858000"/>
            <a:chOff x="4502258" y="0"/>
            <a:chExt cx="7689742" cy="6858000"/>
          </a:xfrm>
        </p:grpSpPr>
        <p:sp>
          <p:nvSpPr>
            <p:cNvPr id="22" name="Freeform 21"/>
            <p:cNvSpPr/>
            <p:nvPr/>
          </p:nvSpPr>
          <p:spPr>
            <a:xfrm>
              <a:off x="4502258" y="4839420"/>
              <a:ext cx="7689740" cy="2018579"/>
            </a:xfrm>
            <a:custGeom>
              <a:avLst/>
              <a:gdLst>
                <a:gd name="connsiteX0" fmla="*/ 6577413 w 6577413"/>
                <a:gd name="connsiteY0" fmla="*/ 0 h 2014939"/>
                <a:gd name="connsiteX1" fmla="*/ 6577413 w 6577413"/>
                <a:gd name="connsiteY1" fmla="*/ 2014939 h 2014939"/>
                <a:gd name="connsiteX2" fmla="*/ 0 w 6577413"/>
                <a:gd name="connsiteY2" fmla="*/ 2014939 h 2014939"/>
                <a:gd name="connsiteX3" fmla="*/ 18355 w 6577413"/>
                <a:gd name="connsiteY3" fmla="*/ 2012786 h 2014939"/>
                <a:gd name="connsiteX4" fmla="*/ 227467 w 6577413"/>
                <a:gd name="connsiteY4" fmla="*/ 2010244 h 2014939"/>
                <a:gd name="connsiteX5" fmla="*/ 6442467 w 6577413"/>
                <a:gd name="connsiteY5" fmla="*/ 126632 h 2014939"/>
                <a:gd name="connsiteX6" fmla="*/ 6577413 w 6577413"/>
                <a:gd name="connsiteY6" fmla="*/ 0 h 20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7413" h="2014939">
                  <a:moveTo>
                    <a:pt x="6577413" y="0"/>
                  </a:moveTo>
                  <a:lnTo>
                    <a:pt x="6577413" y="2014939"/>
                  </a:lnTo>
                  <a:lnTo>
                    <a:pt x="0" y="2014939"/>
                  </a:lnTo>
                  <a:lnTo>
                    <a:pt x="18355" y="2012786"/>
                  </a:lnTo>
                  <a:lnTo>
                    <a:pt x="227467" y="2010244"/>
                  </a:lnTo>
                  <a:cubicBezTo>
                    <a:pt x="2914589" y="1944780"/>
                    <a:pt x="5228949" y="1200267"/>
                    <a:pt x="6442467" y="126632"/>
                  </a:cubicBezTo>
                  <a:lnTo>
                    <a:pt x="6577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968240" y="0"/>
              <a:ext cx="7223760" cy="6858000"/>
              <a:chOff x="5614587" y="0"/>
              <a:chExt cx="6577413" cy="6858000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558" y="6123463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Group 24"/>
            <p:cNvGrpSpPr/>
            <p:nvPr/>
          </p:nvGrpSpPr>
          <p:grpSpPr>
            <a:xfrm>
              <a:off x="4693919" y="0"/>
              <a:ext cx="7498080" cy="6858000"/>
              <a:chOff x="5614587" y="-15103"/>
              <a:chExt cx="6577413" cy="6873103"/>
            </a:xfrm>
            <a:solidFill>
              <a:schemeClr val="accent2"/>
            </a:solidFill>
          </p:grpSpPr>
          <p:sp>
            <p:nvSpPr>
              <p:cNvPr id="30" name="Freeform 29"/>
              <p:cNvSpPr/>
              <p:nvPr/>
            </p:nvSpPr>
            <p:spPr>
              <a:xfrm>
                <a:off x="8580178" y="-15103"/>
                <a:ext cx="3611822" cy="1660227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968240" y="0"/>
              <a:ext cx="7223760" cy="6858000"/>
              <a:chOff x="5614587" y="0"/>
              <a:chExt cx="6577413" cy="6858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28" name="Freeform 27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558" y="6108394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FBCB7-8206-784F-9965-8BA850A0766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409421"/>
            <a:ext cx="10515600" cy="8642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7041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66000">
              <a:srgbClr val="FF0000"/>
            </a:gs>
            <a:gs pos="0">
              <a:srgbClr val="B5323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8268" y="2524438"/>
            <a:ext cx="10003094" cy="1809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760ED-3C5C-8145-99F5-1BCAAFF5F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558" y="6108394"/>
            <a:ext cx="1409224" cy="500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 userDrawn="1"/>
        </p:nvGrpSpPr>
        <p:grpSpPr>
          <a:xfrm>
            <a:off x="0" y="0"/>
            <a:ext cx="7689740" cy="6868618"/>
            <a:chOff x="0" y="0"/>
            <a:chExt cx="7689740" cy="6868618"/>
          </a:xfrm>
        </p:grpSpPr>
        <p:sp>
          <p:nvSpPr>
            <p:cNvPr id="17" name="Freeform 16"/>
            <p:cNvSpPr/>
            <p:nvPr/>
          </p:nvSpPr>
          <p:spPr>
            <a:xfrm flipH="1">
              <a:off x="0" y="4834993"/>
              <a:ext cx="7689740" cy="2018579"/>
            </a:xfrm>
            <a:custGeom>
              <a:avLst/>
              <a:gdLst>
                <a:gd name="connsiteX0" fmla="*/ 6577413 w 6577413"/>
                <a:gd name="connsiteY0" fmla="*/ 0 h 2014939"/>
                <a:gd name="connsiteX1" fmla="*/ 6577413 w 6577413"/>
                <a:gd name="connsiteY1" fmla="*/ 2014939 h 2014939"/>
                <a:gd name="connsiteX2" fmla="*/ 0 w 6577413"/>
                <a:gd name="connsiteY2" fmla="*/ 2014939 h 2014939"/>
                <a:gd name="connsiteX3" fmla="*/ 18355 w 6577413"/>
                <a:gd name="connsiteY3" fmla="*/ 2012786 h 2014939"/>
                <a:gd name="connsiteX4" fmla="*/ 227467 w 6577413"/>
                <a:gd name="connsiteY4" fmla="*/ 2010244 h 2014939"/>
                <a:gd name="connsiteX5" fmla="*/ 6442467 w 6577413"/>
                <a:gd name="connsiteY5" fmla="*/ 126632 h 2014939"/>
                <a:gd name="connsiteX6" fmla="*/ 6577413 w 6577413"/>
                <a:gd name="connsiteY6" fmla="*/ 0 h 20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7413" h="2014939">
                  <a:moveTo>
                    <a:pt x="6577413" y="0"/>
                  </a:moveTo>
                  <a:lnTo>
                    <a:pt x="6577413" y="2014939"/>
                  </a:lnTo>
                  <a:lnTo>
                    <a:pt x="0" y="2014939"/>
                  </a:lnTo>
                  <a:lnTo>
                    <a:pt x="18355" y="2012786"/>
                  </a:lnTo>
                  <a:lnTo>
                    <a:pt x="227467" y="2010244"/>
                  </a:lnTo>
                  <a:cubicBezTo>
                    <a:pt x="2914589" y="1944780"/>
                    <a:pt x="5228949" y="1200267"/>
                    <a:pt x="6442467" y="126632"/>
                  </a:cubicBezTo>
                  <a:lnTo>
                    <a:pt x="6577413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 flipH="1">
              <a:off x="0" y="0"/>
              <a:ext cx="7223760" cy="6858000"/>
              <a:chOff x="5614587" y="0"/>
              <a:chExt cx="6577413" cy="6858000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9218" y="6123463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roup 19"/>
            <p:cNvGrpSpPr/>
            <p:nvPr/>
          </p:nvGrpSpPr>
          <p:grpSpPr>
            <a:xfrm flipH="1">
              <a:off x="1" y="0"/>
              <a:ext cx="7498080" cy="6858000"/>
              <a:chOff x="5614587" y="-15103"/>
              <a:chExt cx="6577413" cy="6873103"/>
            </a:xfrm>
            <a:solidFill>
              <a:schemeClr val="accent2"/>
            </a:solidFill>
          </p:grpSpPr>
          <p:sp>
            <p:nvSpPr>
              <p:cNvPr id="25" name="Freeform 24"/>
              <p:cNvSpPr/>
              <p:nvPr/>
            </p:nvSpPr>
            <p:spPr>
              <a:xfrm>
                <a:off x="8580178" y="-15103"/>
                <a:ext cx="3611822" cy="1660227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flipH="1">
              <a:off x="0" y="2550"/>
              <a:ext cx="7223760" cy="6866068"/>
              <a:chOff x="5614587" y="0"/>
              <a:chExt cx="6577413" cy="6866068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23" name="Freeform 22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5614587" y="4851129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Date Placeholder 8">
            <a:extLst>
              <a:ext uri="{FF2B5EF4-FFF2-40B4-BE49-F238E27FC236}">
                <a16:creationId xmlns:a16="http://schemas.microsoft.com/office/drawing/2014/main" id="{902C95DF-1219-0242-B5F7-342AFB4B1172}"/>
              </a:ext>
            </a:extLst>
          </p:cNvPr>
          <p:cNvSpPr txBox="1">
            <a:spLocks/>
          </p:cNvSpPr>
          <p:nvPr userDrawn="1"/>
        </p:nvSpPr>
        <p:spPr>
          <a:xfrm>
            <a:off x="631766" y="6478564"/>
            <a:ext cx="382797" cy="21297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1067" b="0" i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pPr/>
              <a:t>‹#›</a:t>
            </a:fld>
            <a:endParaRPr lang="en-GB" sz="1067" b="0" i="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5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18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D45329E-6C07-E648-AF4A-6ED8DAF9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321" y="2371291"/>
            <a:ext cx="10515600" cy="6317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5893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3353-0847-C342-9C5C-B26B401E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5C57C-2BD4-3E48-A99D-5D6599F1F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0744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CC977-49F6-F346-AA3A-11E76288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88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370103-694A-5847-A0C0-2B41A47274E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A1FDF-F80E-4844-B506-ABF63C5C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08AAD-14C0-0A4E-96C3-4584E7D1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55878-9746-2148-B391-6996B88B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30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EDD8-E0CA-9E44-8F4B-50451733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B551-779C-3743-B28D-9BA037A37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B63B-8541-B546-8166-875BE212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88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370103-694A-5847-A0C0-2B41A47274E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2906A-0B36-B74F-85C7-746057C2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B14A9-DF9F-F743-AD03-8C2CF71C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55878-9746-2148-B391-6996B88B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04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EFCF-1AEA-7B45-8691-A0827114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55B27-D3A4-C94C-8E1F-203FB71AC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2E287-EFB7-EE4E-9FC8-EC78F3551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73673-D9BB-5543-9A41-5D66F03A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88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370103-694A-5847-A0C0-2B41A47274EC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FA3DA-9569-2543-9EE2-86093170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A3B5E-E308-A242-AD5D-D303AD806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55878-9746-2148-B391-6996B88B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53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co Generic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470"/>
            <a:ext cx="12192000" cy="4071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8393379" cy="45701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0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1769" y="881842"/>
            <a:ext cx="8393380" cy="9929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cover subtitle</a:t>
            </a:r>
          </a:p>
        </p:txBody>
      </p:sp>
      <p:pic>
        <p:nvPicPr>
          <p:cNvPr id="7" name="Picture 6" descr="serco_2014_logo_rgb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538547" y="465084"/>
            <a:ext cx="2037504" cy="4731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31768" y="1874809"/>
            <a:ext cx="9544051" cy="710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3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3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3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3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25444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rc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8393379" cy="45701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0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1769" y="881842"/>
            <a:ext cx="8393380" cy="9929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cover subtitle</a:t>
            </a:r>
          </a:p>
        </p:txBody>
      </p:sp>
      <p:pic>
        <p:nvPicPr>
          <p:cNvPr id="7" name="Picture 6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38547" y="465084"/>
            <a:ext cx="2037504" cy="4731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31768" y="1874809"/>
            <a:ext cx="9544051" cy="710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3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3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3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3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4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 Full Page /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1770" y="424826"/>
            <a:ext cx="10944281" cy="67245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</a:t>
            </a:r>
            <a:br>
              <a:rPr lang="en-US" dirty="0"/>
            </a:b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6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31766" y="1097280"/>
            <a:ext cx="10944285" cy="49889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introduction text</a:t>
            </a:r>
          </a:p>
        </p:txBody>
      </p:sp>
    </p:spTree>
    <p:extLst>
      <p:ext uri="{BB962C8B-B14F-4D97-AF65-F5344CB8AC3E}">
        <p14:creationId xmlns:p14="http://schemas.microsoft.com/office/powerpoint/2010/main" val="1716453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 Full Page / Divider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1770" y="424826"/>
            <a:ext cx="10944281" cy="67245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 descr="serco_2014_logo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5251" y="6493908"/>
            <a:ext cx="700800" cy="16274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Serco Inc.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FFFFFF"/>
                </a:solidFill>
              </a:rPr>
              <a:pPr/>
              <a:t>‹#›</a:t>
            </a:fld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31766" y="1097280"/>
            <a:ext cx="10944285" cy="49889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introduction text</a:t>
            </a:r>
          </a:p>
        </p:txBody>
      </p:sp>
    </p:spTree>
    <p:extLst>
      <p:ext uri="{BB962C8B-B14F-4D97-AF65-F5344CB8AC3E}">
        <p14:creationId xmlns:p14="http://schemas.microsoft.com/office/powerpoint/2010/main" val="335671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4502258" y="0"/>
            <a:ext cx="7689742" cy="6858000"/>
            <a:chOff x="4502258" y="0"/>
            <a:chExt cx="7689742" cy="6858000"/>
          </a:xfrm>
        </p:grpSpPr>
        <p:sp>
          <p:nvSpPr>
            <p:cNvPr id="18" name="Freeform 17"/>
            <p:cNvSpPr/>
            <p:nvPr/>
          </p:nvSpPr>
          <p:spPr>
            <a:xfrm>
              <a:off x="4502258" y="4839420"/>
              <a:ext cx="7689740" cy="2018579"/>
            </a:xfrm>
            <a:custGeom>
              <a:avLst/>
              <a:gdLst>
                <a:gd name="connsiteX0" fmla="*/ 6577413 w 6577413"/>
                <a:gd name="connsiteY0" fmla="*/ 0 h 2014939"/>
                <a:gd name="connsiteX1" fmla="*/ 6577413 w 6577413"/>
                <a:gd name="connsiteY1" fmla="*/ 2014939 h 2014939"/>
                <a:gd name="connsiteX2" fmla="*/ 0 w 6577413"/>
                <a:gd name="connsiteY2" fmla="*/ 2014939 h 2014939"/>
                <a:gd name="connsiteX3" fmla="*/ 18355 w 6577413"/>
                <a:gd name="connsiteY3" fmla="*/ 2012786 h 2014939"/>
                <a:gd name="connsiteX4" fmla="*/ 227467 w 6577413"/>
                <a:gd name="connsiteY4" fmla="*/ 2010244 h 2014939"/>
                <a:gd name="connsiteX5" fmla="*/ 6442467 w 6577413"/>
                <a:gd name="connsiteY5" fmla="*/ 126632 h 2014939"/>
                <a:gd name="connsiteX6" fmla="*/ 6577413 w 6577413"/>
                <a:gd name="connsiteY6" fmla="*/ 0 h 20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7413" h="2014939">
                  <a:moveTo>
                    <a:pt x="6577413" y="0"/>
                  </a:moveTo>
                  <a:lnTo>
                    <a:pt x="6577413" y="2014939"/>
                  </a:lnTo>
                  <a:lnTo>
                    <a:pt x="0" y="2014939"/>
                  </a:lnTo>
                  <a:lnTo>
                    <a:pt x="18355" y="2012786"/>
                  </a:lnTo>
                  <a:lnTo>
                    <a:pt x="227467" y="2010244"/>
                  </a:lnTo>
                  <a:cubicBezTo>
                    <a:pt x="2914589" y="1944780"/>
                    <a:pt x="5228949" y="1200267"/>
                    <a:pt x="6442467" y="126632"/>
                  </a:cubicBezTo>
                  <a:lnTo>
                    <a:pt x="6577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968240" y="0"/>
              <a:ext cx="7223760" cy="6858000"/>
              <a:chOff x="5614587" y="0"/>
              <a:chExt cx="6577413" cy="6858000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558" y="6123463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4693919" y="0"/>
              <a:ext cx="7498080" cy="6858000"/>
              <a:chOff x="5614587" y="-15103"/>
              <a:chExt cx="6577413" cy="6873103"/>
            </a:xfrm>
            <a:solidFill>
              <a:schemeClr val="accent2"/>
            </a:solidFill>
          </p:grpSpPr>
          <p:sp>
            <p:nvSpPr>
              <p:cNvPr id="40" name="Freeform 39"/>
              <p:cNvSpPr/>
              <p:nvPr/>
            </p:nvSpPr>
            <p:spPr>
              <a:xfrm>
                <a:off x="8580178" y="-15103"/>
                <a:ext cx="3611822" cy="1660227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968240" y="0"/>
              <a:ext cx="7223760" cy="6858000"/>
              <a:chOff x="5614587" y="0"/>
              <a:chExt cx="6577413" cy="6858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38" name="Freeform 37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558" y="6108394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FBCB7-8206-784F-9965-8BA850A07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9421"/>
            <a:ext cx="10515600" cy="8642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D048AC3-D61B-9942-ABDD-5A7C57788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73656"/>
            <a:ext cx="5157787" cy="4524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Intro Full Page / Divider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1770" y="424826"/>
            <a:ext cx="10944281" cy="67245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 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 descr="serco_2014_logo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5251" y="6493908"/>
            <a:ext cx="700800" cy="162749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Serco Inc.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FFFFFF"/>
                </a:solidFill>
              </a:rPr>
              <a:pPr/>
              <a:t>‹#›</a:t>
            </a:fld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31765" y="1097280"/>
            <a:ext cx="5485256" cy="49889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introduction text</a:t>
            </a:r>
          </a:p>
        </p:txBody>
      </p:sp>
    </p:spTree>
    <p:extLst>
      <p:ext uri="{BB962C8B-B14F-4D97-AF65-F5344CB8AC3E}">
        <p14:creationId xmlns:p14="http://schemas.microsoft.com/office/powerpoint/2010/main" val="3448633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 Half Page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6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31766" y="1874808"/>
            <a:ext cx="5263145" cy="4211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introduction text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31768" y="766766"/>
            <a:ext cx="10944283" cy="11080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10944281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352216" y="1874808"/>
            <a:ext cx="5223835" cy="421143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Click to edit text </a:t>
            </a:r>
          </a:p>
        </p:txBody>
      </p:sp>
    </p:spTree>
    <p:extLst>
      <p:ext uri="{BB962C8B-B14F-4D97-AF65-F5344CB8AC3E}">
        <p14:creationId xmlns:p14="http://schemas.microsoft.com/office/powerpoint/2010/main" val="89038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oumn with Bullets (Agend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>
              <a:solidFill>
                <a:srgbClr val="EB2D2E"/>
              </a:solidFill>
            </a:endParaRPr>
          </a:p>
        </p:txBody>
      </p:sp>
      <p:sp>
        <p:nvSpPr>
          <p:cNvPr id="13" name="Date Placeholder 8"/>
          <p:cNvSpPr txBox="1">
            <a:spLocks/>
          </p:cNvSpPr>
          <p:nvPr userDrawn="1"/>
        </p:nvSpPr>
        <p:spPr>
          <a:xfrm>
            <a:off x="637118" y="6492777"/>
            <a:ext cx="377445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7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31768" y="766766"/>
            <a:ext cx="10944283" cy="11080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10944281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31763" y="1874808"/>
            <a:ext cx="10696636" cy="421143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8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Click to edit text 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"/>
            <a:ext cx="12192000" cy="173736"/>
            <a:chOff x="0" y="0"/>
            <a:chExt cx="9144000" cy="204451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0" cy="1737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69780"/>
              <a:ext cx="9144000" cy="346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15907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White wit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>
              <a:solidFill>
                <a:srgbClr val="EB2D2E"/>
              </a:solidFill>
            </a:endParaRPr>
          </a:p>
        </p:txBody>
      </p:sp>
      <p:sp>
        <p:nvSpPr>
          <p:cNvPr id="13" name="Date Placeholder 8"/>
          <p:cNvSpPr txBox="1">
            <a:spLocks/>
          </p:cNvSpPr>
          <p:nvPr userDrawn="1"/>
        </p:nvSpPr>
        <p:spPr>
          <a:xfrm>
            <a:off x="637118" y="6492777"/>
            <a:ext cx="377445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7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10944281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28001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3" name="Date Placeholder 8"/>
          <p:cNvSpPr txBox="1">
            <a:spLocks/>
          </p:cNvSpPr>
          <p:nvPr userDrawn="1"/>
        </p:nvSpPr>
        <p:spPr>
          <a:xfrm>
            <a:off x="637118" y="6492777"/>
            <a:ext cx="377445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31768" y="766766"/>
            <a:ext cx="10944283" cy="11080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1768" y="1874808"/>
            <a:ext cx="5263145" cy="4211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10944281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3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352216" y="1874808"/>
            <a:ext cx="5223835" cy="421143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Click to edit text </a:t>
            </a:r>
          </a:p>
        </p:txBody>
      </p:sp>
    </p:spTree>
    <p:extLst>
      <p:ext uri="{BB962C8B-B14F-4D97-AF65-F5344CB8AC3E}">
        <p14:creationId xmlns:p14="http://schemas.microsoft.com/office/powerpoint/2010/main" val="256472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3" name="Date Placeholder 8"/>
          <p:cNvSpPr txBox="1">
            <a:spLocks/>
          </p:cNvSpPr>
          <p:nvPr userDrawn="1"/>
        </p:nvSpPr>
        <p:spPr>
          <a:xfrm>
            <a:off x="637118" y="6492777"/>
            <a:ext cx="377445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31768" y="766766"/>
            <a:ext cx="10983593" cy="11080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31768" y="424826"/>
            <a:ext cx="10983592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3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1765" y="2444532"/>
            <a:ext cx="5263147" cy="36417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text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6352216" y="2444532"/>
            <a:ext cx="5223835" cy="36417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</a:t>
            </a:r>
            <a:r>
              <a:rPr lang="en-US"/>
              <a:t>edit text</a:t>
            </a:r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7399699" y="-1964602"/>
            <a:ext cx="18473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46555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860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head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3" name="Date Placeholder 8"/>
          <p:cNvSpPr txBox="1">
            <a:spLocks/>
          </p:cNvSpPr>
          <p:nvPr userDrawn="1"/>
        </p:nvSpPr>
        <p:spPr>
          <a:xfrm>
            <a:off x="637118" y="6492777"/>
            <a:ext cx="377445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31768" y="766766"/>
            <a:ext cx="10944283" cy="11080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10944281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3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142784" y="2226625"/>
            <a:ext cx="34332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387275" y="2226625"/>
            <a:ext cx="34332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628669" y="2226625"/>
            <a:ext cx="34332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71" y="2442372"/>
            <a:ext cx="3433267" cy="3643874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387275" y="2442372"/>
            <a:ext cx="3433267" cy="3643874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8142784" y="2442372"/>
            <a:ext cx="3433267" cy="3643874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28669" y="1874809"/>
            <a:ext cx="3433268" cy="351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87274" y="1874809"/>
            <a:ext cx="3433268" cy="351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142783" y="1874809"/>
            <a:ext cx="3433268" cy="351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53331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head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3" name="Date Placeholder 8"/>
          <p:cNvSpPr txBox="1">
            <a:spLocks/>
          </p:cNvSpPr>
          <p:nvPr userDrawn="1"/>
        </p:nvSpPr>
        <p:spPr>
          <a:xfrm>
            <a:off x="637118" y="6492777"/>
            <a:ext cx="377445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31768" y="766766"/>
            <a:ext cx="10944283" cy="11080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10944281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3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142784" y="2226625"/>
            <a:ext cx="34332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4387275" y="2226625"/>
            <a:ext cx="34332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628669" y="2226625"/>
            <a:ext cx="343326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71" y="2442372"/>
            <a:ext cx="3433267" cy="3643874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387275" y="2442372"/>
            <a:ext cx="3433267" cy="3643874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8142784" y="2442372"/>
            <a:ext cx="3433267" cy="3643874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14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628669" y="1874809"/>
            <a:ext cx="3433268" cy="351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87274" y="1874809"/>
            <a:ext cx="3433268" cy="351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142783" y="1874809"/>
            <a:ext cx="3433268" cy="351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11687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ext + 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3" name="Date Placeholder 8"/>
          <p:cNvSpPr txBox="1">
            <a:spLocks/>
          </p:cNvSpPr>
          <p:nvPr userDrawn="1"/>
        </p:nvSpPr>
        <p:spPr>
          <a:xfrm>
            <a:off x="637118" y="6492777"/>
            <a:ext cx="377445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31768" y="766766"/>
            <a:ext cx="10944283" cy="11080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10944281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3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1767" y="1874808"/>
            <a:ext cx="3430171" cy="42114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387275" y="1874809"/>
            <a:ext cx="7188776" cy="4211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432755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+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erco_2014_logo_rg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73339" y="6492778"/>
            <a:ext cx="702712" cy="16319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3" name="Date Placeholder 8"/>
          <p:cNvSpPr txBox="1">
            <a:spLocks/>
          </p:cNvSpPr>
          <p:nvPr userDrawn="1"/>
        </p:nvSpPr>
        <p:spPr>
          <a:xfrm>
            <a:off x="637118" y="6492777"/>
            <a:ext cx="377445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31768" y="766766"/>
            <a:ext cx="10944283" cy="11080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631769" y="424826"/>
            <a:ext cx="10944281" cy="34194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4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3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1765" y="1874809"/>
            <a:ext cx="5263147" cy="42114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80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352216" y="1874809"/>
            <a:ext cx="5223835" cy="4211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96874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4502258" y="0"/>
            <a:ext cx="7689742" cy="6858000"/>
            <a:chOff x="4502258" y="0"/>
            <a:chExt cx="7689742" cy="6858000"/>
          </a:xfrm>
        </p:grpSpPr>
        <p:sp>
          <p:nvSpPr>
            <p:cNvPr id="19" name="Freeform 18"/>
            <p:cNvSpPr/>
            <p:nvPr/>
          </p:nvSpPr>
          <p:spPr>
            <a:xfrm>
              <a:off x="4502258" y="4839420"/>
              <a:ext cx="7689740" cy="2018579"/>
            </a:xfrm>
            <a:custGeom>
              <a:avLst/>
              <a:gdLst>
                <a:gd name="connsiteX0" fmla="*/ 6577413 w 6577413"/>
                <a:gd name="connsiteY0" fmla="*/ 0 h 2014939"/>
                <a:gd name="connsiteX1" fmla="*/ 6577413 w 6577413"/>
                <a:gd name="connsiteY1" fmla="*/ 2014939 h 2014939"/>
                <a:gd name="connsiteX2" fmla="*/ 0 w 6577413"/>
                <a:gd name="connsiteY2" fmla="*/ 2014939 h 2014939"/>
                <a:gd name="connsiteX3" fmla="*/ 18355 w 6577413"/>
                <a:gd name="connsiteY3" fmla="*/ 2012786 h 2014939"/>
                <a:gd name="connsiteX4" fmla="*/ 227467 w 6577413"/>
                <a:gd name="connsiteY4" fmla="*/ 2010244 h 2014939"/>
                <a:gd name="connsiteX5" fmla="*/ 6442467 w 6577413"/>
                <a:gd name="connsiteY5" fmla="*/ 126632 h 2014939"/>
                <a:gd name="connsiteX6" fmla="*/ 6577413 w 6577413"/>
                <a:gd name="connsiteY6" fmla="*/ 0 h 20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7413" h="2014939">
                  <a:moveTo>
                    <a:pt x="6577413" y="0"/>
                  </a:moveTo>
                  <a:lnTo>
                    <a:pt x="6577413" y="2014939"/>
                  </a:lnTo>
                  <a:lnTo>
                    <a:pt x="0" y="2014939"/>
                  </a:lnTo>
                  <a:lnTo>
                    <a:pt x="18355" y="2012786"/>
                  </a:lnTo>
                  <a:lnTo>
                    <a:pt x="227467" y="2010244"/>
                  </a:lnTo>
                  <a:cubicBezTo>
                    <a:pt x="2914589" y="1944780"/>
                    <a:pt x="5228949" y="1200267"/>
                    <a:pt x="6442467" y="126632"/>
                  </a:cubicBezTo>
                  <a:lnTo>
                    <a:pt x="6577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968240" y="0"/>
              <a:ext cx="7223760" cy="6858000"/>
              <a:chOff x="5614587" y="0"/>
              <a:chExt cx="6577413" cy="6858000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558" y="6123463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" name="Group 35"/>
            <p:cNvGrpSpPr/>
            <p:nvPr/>
          </p:nvGrpSpPr>
          <p:grpSpPr>
            <a:xfrm>
              <a:off x="4693919" y="0"/>
              <a:ext cx="7498080" cy="6858000"/>
              <a:chOff x="5614587" y="-15103"/>
              <a:chExt cx="6577413" cy="6873103"/>
            </a:xfrm>
            <a:solidFill>
              <a:schemeClr val="accent2"/>
            </a:solidFill>
          </p:grpSpPr>
          <p:sp>
            <p:nvSpPr>
              <p:cNvPr id="41" name="Freeform 40"/>
              <p:cNvSpPr/>
              <p:nvPr/>
            </p:nvSpPr>
            <p:spPr>
              <a:xfrm>
                <a:off x="8580178" y="-15103"/>
                <a:ext cx="3611822" cy="1660227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968240" y="0"/>
              <a:ext cx="7223760" cy="6858000"/>
              <a:chOff x="5614587" y="0"/>
              <a:chExt cx="6577413" cy="6858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39" name="Freeform 38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558" y="6108394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FBCB7-8206-784F-9965-8BA850A07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9421"/>
            <a:ext cx="10515600" cy="8642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D048AC3-D61B-9942-ABDD-5A7C57788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73656"/>
            <a:ext cx="5157787" cy="4524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1186A44-1D25-9140-9307-2756B8B2BF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27258"/>
            <a:ext cx="9761538" cy="4062413"/>
          </a:xfr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buClr>
                <a:srgbClr val="C00000"/>
              </a:buClr>
              <a:buFont typeface="System Font Regular"/>
              <a:buChar char="-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5891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47" y="465084"/>
            <a:ext cx="2037504" cy="47317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618767" y="3076756"/>
            <a:ext cx="84193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www.serco-na.com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18768" y="3651849"/>
            <a:ext cx="7882625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Serco Inc.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1818 Library Street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Suite 1000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Reston, VA  20190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USA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srgbClr val="FFFFFF"/>
              </a:solidFill>
              <a:latin typeface="Tahoma" charset="0"/>
              <a:ea typeface="Tahoma" charset="0"/>
              <a:cs typeface="Tahoma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For inquiries contact: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T: (703) 939-6000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E: </a:t>
            </a:r>
            <a:r>
              <a:rPr lang="en-US" sz="900" dirty="0" err="1">
                <a:solidFill>
                  <a:srgbClr val="FFFFFF"/>
                </a:solidFill>
                <a:latin typeface="Tahoma" charset="0"/>
                <a:ea typeface="Tahoma" charset="0"/>
                <a:cs typeface="Tahoma" charset="0"/>
              </a:rPr>
              <a:t>info@serco-na.com</a:t>
            </a:r>
            <a:endParaRPr lang="en-US" sz="900" dirty="0">
              <a:solidFill>
                <a:srgbClr val="FFFFFF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20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9474097" y="76200"/>
            <a:ext cx="238558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Proposal Sensitive – all data protected by NDA.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800"/>
              </a:spcBef>
              <a:spcAft>
                <a:spcPts val="400"/>
              </a:spcAft>
              <a:defRPr/>
            </a:lvl1pPr>
            <a:lvl5pPr marL="1484313" indent="-33655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8761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4502258" y="0"/>
            <a:ext cx="7689742" cy="6858000"/>
            <a:chOff x="4502258" y="0"/>
            <a:chExt cx="7689742" cy="6858000"/>
          </a:xfrm>
        </p:grpSpPr>
        <p:sp>
          <p:nvSpPr>
            <p:cNvPr id="34" name="Freeform 33"/>
            <p:cNvSpPr/>
            <p:nvPr/>
          </p:nvSpPr>
          <p:spPr>
            <a:xfrm>
              <a:off x="4502258" y="4839420"/>
              <a:ext cx="7689740" cy="2018579"/>
            </a:xfrm>
            <a:custGeom>
              <a:avLst/>
              <a:gdLst>
                <a:gd name="connsiteX0" fmla="*/ 6577413 w 6577413"/>
                <a:gd name="connsiteY0" fmla="*/ 0 h 2014939"/>
                <a:gd name="connsiteX1" fmla="*/ 6577413 w 6577413"/>
                <a:gd name="connsiteY1" fmla="*/ 2014939 h 2014939"/>
                <a:gd name="connsiteX2" fmla="*/ 0 w 6577413"/>
                <a:gd name="connsiteY2" fmla="*/ 2014939 h 2014939"/>
                <a:gd name="connsiteX3" fmla="*/ 18355 w 6577413"/>
                <a:gd name="connsiteY3" fmla="*/ 2012786 h 2014939"/>
                <a:gd name="connsiteX4" fmla="*/ 227467 w 6577413"/>
                <a:gd name="connsiteY4" fmla="*/ 2010244 h 2014939"/>
                <a:gd name="connsiteX5" fmla="*/ 6442467 w 6577413"/>
                <a:gd name="connsiteY5" fmla="*/ 126632 h 2014939"/>
                <a:gd name="connsiteX6" fmla="*/ 6577413 w 6577413"/>
                <a:gd name="connsiteY6" fmla="*/ 0 h 20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7413" h="2014939">
                  <a:moveTo>
                    <a:pt x="6577413" y="0"/>
                  </a:moveTo>
                  <a:lnTo>
                    <a:pt x="6577413" y="2014939"/>
                  </a:lnTo>
                  <a:lnTo>
                    <a:pt x="0" y="2014939"/>
                  </a:lnTo>
                  <a:lnTo>
                    <a:pt x="18355" y="2012786"/>
                  </a:lnTo>
                  <a:lnTo>
                    <a:pt x="227467" y="2010244"/>
                  </a:lnTo>
                  <a:cubicBezTo>
                    <a:pt x="2914589" y="1944780"/>
                    <a:pt x="5228949" y="1200267"/>
                    <a:pt x="6442467" y="126632"/>
                  </a:cubicBezTo>
                  <a:lnTo>
                    <a:pt x="6577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968240" y="0"/>
              <a:ext cx="7223760" cy="6858000"/>
              <a:chOff x="5614587" y="0"/>
              <a:chExt cx="6577413" cy="6858000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558" y="6123463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" name="Group 36"/>
            <p:cNvGrpSpPr/>
            <p:nvPr/>
          </p:nvGrpSpPr>
          <p:grpSpPr>
            <a:xfrm>
              <a:off x="4693919" y="0"/>
              <a:ext cx="7498080" cy="6858000"/>
              <a:chOff x="5614587" y="-15103"/>
              <a:chExt cx="6577413" cy="6873103"/>
            </a:xfrm>
            <a:solidFill>
              <a:schemeClr val="accent2"/>
            </a:solidFill>
          </p:grpSpPr>
          <p:sp>
            <p:nvSpPr>
              <p:cNvPr id="42" name="Freeform 41"/>
              <p:cNvSpPr/>
              <p:nvPr/>
            </p:nvSpPr>
            <p:spPr>
              <a:xfrm>
                <a:off x="8580178" y="-15103"/>
                <a:ext cx="3611822" cy="1660227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968240" y="0"/>
              <a:ext cx="7223760" cy="6858000"/>
              <a:chOff x="5614587" y="0"/>
              <a:chExt cx="6577413" cy="6858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40" name="Freeform 39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3558" y="6108394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FBCB7-8206-784F-9965-8BA850A07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9421"/>
            <a:ext cx="10515600" cy="8642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D048AC3-D61B-9942-ABDD-5A7C57788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73656"/>
            <a:ext cx="5157787" cy="4524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B740ABB-8E63-DA4A-898A-6D37660637BB}"/>
              </a:ext>
            </a:extLst>
          </p:cNvPr>
          <p:cNvSpPr/>
          <p:nvPr userDrawn="1"/>
        </p:nvSpPr>
        <p:spPr>
          <a:xfrm>
            <a:off x="609600" y="1821180"/>
            <a:ext cx="10965180" cy="4038600"/>
          </a:xfrm>
          <a:prstGeom prst="roundRect">
            <a:avLst>
              <a:gd name="adj" fmla="val 1838"/>
            </a:avLst>
          </a:prstGeom>
          <a:solidFill>
            <a:schemeClr val="bg2"/>
          </a:solidFill>
          <a:ln>
            <a:noFill/>
          </a:ln>
          <a:effectLst>
            <a:outerShdw blurRad="889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1186A44-1D25-9140-9307-2756B8B2BF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280" y="1974707"/>
            <a:ext cx="10858500" cy="3914964"/>
          </a:xfrm>
          <a:noFill/>
          <a:effectLst>
            <a:softEdge rad="0"/>
          </a:effectLst>
        </p:spPr>
        <p:txBody>
          <a:bodyPr lIns="182880" tIns="91440"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buClr>
                <a:srgbClr val="C00000"/>
              </a:buClr>
              <a:buFont typeface="System Font Regular"/>
              <a:buChar char="-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83121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7689742" cy="6858000"/>
            <a:chOff x="0" y="0"/>
            <a:chExt cx="7689742" cy="6858000"/>
          </a:xfrm>
        </p:grpSpPr>
        <p:sp>
          <p:nvSpPr>
            <p:cNvPr id="22" name="Freeform 21"/>
            <p:cNvSpPr/>
            <p:nvPr/>
          </p:nvSpPr>
          <p:spPr>
            <a:xfrm flipH="1">
              <a:off x="2" y="4839420"/>
              <a:ext cx="7689740" cy="2018579"/>
            </a:xfrm>
            <a:custGeom>
              <a:avLst/>
              <a:gdLst>
                <a:gd name="connsiteX0" fmla="*/ 6577413 w 6577413"/>
                <a:gd name="connsiteY0" fmla="*/ 0 h 2014939"/>
                <a:gd name="connsiteX1" fmla="*/ 6577413 w 6577413"/>
                <a:gd name="connsiteY1" fmla="*/ 2014939 h 2014939"/>
                <a:gd name="connsiteX2" fmla="*/ 0 w 6577413"/>
                <a:gd name="connsiteY2" fmla="*/ 2014939 h 2014939"/>
                <a:gd name="connsiteX3" fmla="*/ 18355 w 6577413"/>
                <a:gd name="connsiteY3" fmla="*/ 2012786 h 2014939"/>
                <a:gd name="connsiteX4" fmla="*/ 227467 w 6577413"/>
                <a:gd name="connsiteY4" fmla="*/ 2010244 h 2014939"/>
                <a:gd name="connsiteX5" fmla="*/ 6442467 w 6577413"/>
                <a:gd name="connsiteY5" fmla="*/ 126632 h 2014939"/>
                <a:gd name="connsiteX6" fmla="*/ 6577413 w 6577413"/>
                <a:gd name="connsiteY6" fmla="*/ 0 h 20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7413" h="2014939">
                  <a:moveTo>
                    <a:pt x="6577413" y="0"/>
                  </a:moveTo>
                  <a:lnTo>
                    <a:pt x="6577413" y="2014939"/>
                  </a:lnTo>
                  <a:lnTo>
                    <a:pt x="0" y="2014939"/>
                  </a:lnTo>
                  <a:lnTo>
                    <a:pt x="18355" y="2012786"/>
                  </a:lnTo>
                  <a:lnTo>
                    <a:pt x="227467" y="2010244"/>
                  </a:lnTo>
                  <a:cubicBezTo>
                    <a:pt x="2914589" y="1944780"/>
                    <a:pt x="5228949" y="1200267"/>
                    <a:pt x="6442467" y="126632"/>
                  </a:cubicBezTo>
                  <a:lnTo>
                    <a:pt x="6577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 flipH="1">
              <a:off x="0" y="0"/>
              <a:ext cx="7223760" cy="6858000"/>
              <a:chOff x="5614587" y="0"/>
              <a:chExt cx="6577413" cy="6858000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9218" y="6123463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Group 24"/>
            <p:cNvGrpSpPr/>
            <p:nvPr/>
          </p:nvGrpSpPr>
          <p:grpSpPr>
            <a:xfrm flipH="1">
              <a:off x="1" y="0"/>
              <a:ext cx="7498080" cy="6858000"/>
              <a:chOff x="5614587" y="-15103"/>
              <a:chExt cx="6577413" cy="6873103"/>
            </a:xfrm>
            <a:solidFill>
              <a:schemeClr val="accent2"/>
            </a:solidFill>
          </p:grpSpPr>
          <p:sp>
            <p:nvSpPr>
              <p:cNvPr id="30" name="Freeform 29"/>
              <p:cNvSpPr/>
              <p:nvPr/>
            </p:nvSpPr>
            <p:spPr>
              <a:xfrm>
                <a:off x="8580178" y="-15103"/>
                <a:ext cx="3611822" cy="1660227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H="1">
              <a:off x="0" y="0"/>
              <a:ext cx="7223760" cy="6858000"/>
              <a:chOff x="5614587" y="0"/>
              <a:chExt cx="6577413" cy="6858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28" name="Freeform 27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7A760ED-3C5C-8145-99F5-1BCAAFF5F1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559" y="6138532"/>
            <a:ext cx="1409224" cy="500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BFBCB7-8206-784F-9965-8BA850A0766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82501" y="769636"/>
            <a:ext cx="10676199" cy="6077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A760ED-3C5C-8145-99F5-1BCAAFF5F1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559" y="6123463"/>
            <a:ext cx="1409224" cy="50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760ED-3C5C-8145-99F5-1BCAAFF5F1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559" y="6118421"/>
            <a:ext cx="1421820" cy="50578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Date Placeholder 8">
            <a:extLst>
              <a:ext uri="{FF2B5EF4-FFF2-40B4-BE49-F238E27FC236}">
                <a16:creationId xmlns:a16="http://schemas.microsoft.com/office/drawing/2014/main" id="{F0D2EC65-9CF7-1F45-9BEC-671B2182ED40}"/>
              </a:ext>
            </a:extLst>
          </p:cNvPr>
          <p:cNvSpPr txBox="1">
            <a:spLocks/>
          </p:cNvSpPr>
          <p:nvPr userDrawn="1"/>
        </p:nvSpPr>
        <p:spPr>
          <a:xfrm>
            <a:off x="631766" y="6478564"/>
            <a:ext cx="382797" cy="21297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1067" b="0" i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pPr/>
              <a:t>‹#›</a:t>
            </a:fld>
            <a:endParaRPr lang="en-GB" sz="1067" b="0" i="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0"/>
            <a:ext cx="7689742" cy="6858000"/>
            <a:chOff x="0" y="0"/>
            <a:chExt cx="7689742" cy="6858000"/>
          </a:xfrm>
        </p:grpSpPr>
        <p:sp>
          <p:nvSpPr>
            <p:cNvPr id="22" name="Freeform 21"/>
            <p:cNvSpPr/>
            <p:nvPr/>
          </p:nvSpPr>
          <p:spPr>
            <a:xfrm flipH="1">
              <a:off x="2" y="4839420"/>
              <a:ext cx="7689740" cy="2018579"/>
            </a:xfrm>
            <a:custGeom>
              <a:avLst/>
              <a:gdLst>
                <a:gd name="connsiteX0" fmla="*/ 6577413 w 6577413"/>
                <a:gd name="connsiteY0" fmla="*/ 0 h 2014939"/>
                <a:gd name="connsiteX1" fmla="*/ 6577413 w 6577413"/>
                <a:gd name="connsiteY1" fmla="*/ 2014939 h 2014939"/>
                <a:gd name="connsiteX2" fmla="*/ 0 w 6577413"/>
                <a:gd name="connsiteY2" fmla="*/ 2014939 h 2014939"/>
                <a:gd name="connsiteX3" fmla="*/ 18355 w 6577413"/>
                <a:gd name="connsiteY3" fmla="*/ 2012786 h 2014939"/>
                <a:gd name="connsiteX4" fmla="*/ 227467 w 6577413"/>
                <a:gd name="connsiteY4" fmla="*/ 2010244 h 2014939"/>
                <a:gd name="connsiteX5" fmla="*/ 6442467 w 6577413"/>
                <a:gd name="connsiteY5" fmla="*/ 126632 h 2014939"/>
                <a:gd name="connsiteX6" fmla="*/ 6577413 w 6577413"/>
                <a:gd name="connsiteY6" fmla="*/ 0 h 20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7413" h="2014939">
                  <a:moveTo>
                    <a:pt x="6577413" y="0"/>
                  </a:moveTo>
                  <a:lnTo>
                    <a:pt x="6577413" y="2014939"/>
                  </a:lnTo>
                  <a:lnTo>
                    <a:pt x="0" y="2014939"/>
                  </a:lnTo>
                  <a:lnTo>
                    <a:pt x="18355" y="2012786"/>
                  </a:lnTo>
                  <a:lnTo>
                    <a:pt x="227467" y="2010244"/>
                  </a:lnTo>
                  <a:cubicBezTo>
                    <a:pt x="2914589" y="1944780"/>
                    <a:pt x="5228949" y="1200267"/>
                    <a:pt x="6442467" y="126632"/>
                  </a:cubicBezTo>
                  <a:lnTo>
                    <a:pt x="6577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 flipH="1">
              <a:off x="0" y="0"/>
              <a:ext cx="7223760" cy="6858000"/>
              <a:chOff x="5614587" y="0"/>
              <a:chExt cx="6577413" cy="6858000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9218" y="6123463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Group 24"/>
            <p:cNvGrpSpPr/>
            <p:nvPr/>
          </p:nvGrpSpPr>
          <p:grpSpPr>
            <a:xfrm flipH="1">
              <a:off x="1" y="0"/>
              <a:ext cx="7498080" cy="6858000"/>
              <a:chOff x="5614587" y="-15103"/>
              <a:chExt cx="6577413" cy="6873103"/>
            </a:xfrm>
            <a:solidFill>
              <a:schemeClr val="accent2"/>
            </a:solidFill>
          </p:grpSpPr>
          <p:sp>
            <p:nvSpPr>
              <p:cNvPr id="29" name="Freeform 28"/>
              <p:cNvSpPr/>
              <p:nvPr/>
            </p:nvSpPr>
            <p:spPr>
              <a:xfrm>
                <a:off x="8580178" y="-15103"/>
                <a:ext cx="3611822" cy="1660227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H="1">
              <a:off x="0" y="0"/>
              <a:ext cx="7223760" cy="6858000"/>
              <a:chOff x="5614587" y="0"/>
              <a:chExt cx="6577413" cy="6858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27" name="Freeform 26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FBCB7-8206-784F-9965-8BA850A07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352" y="709657"/>
            <a:ext cx="10432648" cy="78915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D048AC3-D61B-9942-ABDD-5A7C57788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9352" y="1458095"/>
            <a:ext cx="5341535" cy="4524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A760ED-3C5C-8145-99F5-1BCAAFF5F1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559" y="6118421"/>
            <a:ext cx="1421820" cy="5057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Date Placeholder 8">
            <a:extLst>
              <a:ext uri="{FF2B5EF4-FFF2-40B4-BE49-F238E27FC236}">
                <a16:creationId xmlns:a16="http://schemas.microsoft.com/office/drawing/2014/main" id="{A7476577-168B-0847-972A-05E17C0D2A63}"/>
              </a:ext>
            </a:extLst>
          </p:cNvPr>
          <p:cNvSpPr txBox="1">
            <a:spLocks/>
          </p:cNvSpPr>
          <p:nvPr userDrawn="1"/>
        </p:nvSpPr>
        <p:spPr>
          <a:xfrm>
            <a:off x="631766" y="6478564"/>
            <a:ext cx="382797" cy="21297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1067" b="0" i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pPr/>
              <a:t>‹#›</a:t>
            </a:fld>
            <a:endParaRPr lang="en-GB" sz="1067" b="0" i="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0"/>
            <a:ext cx="7689742" cy="6858000"/>
            <a:chOff x="0" y="0"/>
            <a:chExt cx="7689742" cy="6858000"/>
          </a:xfrm>
        </p:grpSpPr>
        <p:sp>
          <p:nvSpPr>
            <p:cNvPr id="22" name="Freeform 21"/>
            <p:cNvSpPr/>
            <p:nvPr/>
          </p:nvSpPr>
          <p:spPr>
            <a:xfrm flipH="1">
              <a:off x="2" y="4839420"/>
              <a:ext cx="7689740" cy="2018579"/>
            </a:xfrm>
            <a:custGeom>
              <a:avLst/>
              <a:gdLst>
                <a:gd name="connsiteX0" fmla="*/ 6577413 w 6577413"/>
                <a:gd name="connsiteY0" fmla="*/ 0 h 2014939"/>
                <a:gd name="connsiteX1" fmla="*/ 6577413 w 6577413"/>
                <a:gd name="connsiteY1" fmla="*/ 2014939 h 2014939"/>
                <a:gd name="connsiteX2" fmla="*/ 0 w 6577413"/>
                <a:gd name="connsiteY2" fmla="*/ 2014939 h 2014939"/>
                <a:gd name="connsiteX3" fmla="*/ 18355 w 6577413"/>
                <a:gd name="connsiteY3" fmla="*/ 2012786 h 2014939"/>
                <a:gd name="connsiteX4" fmla="*/ 227467 w 6577413"/>
                <a:gd name="connsiteY4" fmla="*/ 2010244 h 2014939"/>
                <a:gd name="connsiteX5" fmla="*/ 6442467 w 6577413"/>
                <a:gd name="connsiteY5" fmla="*/ 126632 h 2014939"/>
                <a:gd name="connsiteX6" fmla="*/ 6577413 w 6577413"/>
                <a:gd name="connsiteY6" fmla="*/ 0 h 20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7413" h="2014939">
                  <a:moveTo>
                    <a:pt x="6577413" y="0"/>
                  </a:moveTo>
                  <a:lnTo>
                    <a:pt x="6577413" y="2014939"/>
                  </a:lnTo>
                  <a:lnTo>
                    <a:pt x="0" y="2014939"/>
                  </a:lnTo>
                  <a:lnTo>
                    <a:pt x="18355" y="2012786"/>
                  </a:lnTo>
                  <a:lnTo>
                    <a:pt x="227467" y="2010244"/>
                  </a:lnTo>
                  <a:cubicBezTo>
                    <a:pt x="2914589" y="1944780"/>
                    <a:pt x="5228949" y="1200267"/>
                    <a:pt x="6442467" y="126632"/>
                  </a:cubicBezTo>
                  <a:lnTo>
                    <a:pt x="65774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 flipH="1">
              <a:off x="0" y="0"/>
              <a:ext cx="7223760" cy="6858000"/>
              <a:chOff x="5614587" y="0"/>
              <a:chExt cx="6577413" cy="6858000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9218" y="6123463"/>
              <a:ext cx="1409224" cy="5007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Group 24"/>
            <p:cNvGrpSpPr/>
            <p:nvPr/>
          </p:nvGrpSpPr>
          <p:grpSpPr>
            <a:xfrm flipH="1">
              <a:off x="1" y="0"/>
              <a:ext cx="7498080" cy="6858000"/>
              <a:chOff x="5614587" y="-15103"/>
              <a:chExt cx="6577413" cy="6873103"/>
            </a:xfrm>
            <a:solidFill>
              <a:schemeClr val="accent2"/>
            </a:solidFill>
          </p:grpSpPr>
          <p:sp>
            <p:nvSpPr>
              <p:cNvPr id="29" name="Freeform 28"/>
              <p:cNvSpPr/>
              <p:nvPr/>
            </p:nvSpPr>
            <p:spPr>
              <a:xfrm>
                <a:off x="8580178" y="-15103"/>
                <a:ext cx="3611822" cy="1660227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H="1">
              <a:off x="0" y="0"/>
              <a:ext cx="7223760" cy="6858000"/>
              <a:chOff x="5614587" y="0"/>
              <a:chExt cx="6577413" cy="6858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27" name="Freeform 26"/>
              <p:cNvSpPr/>
              <p:nvPr/>
            </p:nvSpPr>
            <p:spPr>
              <a:xfrm>
                <a:off x="8720883" y="0"/>
                <a:ext cx="3471117" cy="1656579"/>
              </a:xfrm>
              <a:custGeom>
                <a:avLst/>
                <a:gdLst>
                  <a:gd name="connsiteX0" fmla="*/ 0 w 3471117"/>
                  <a:gd name="connsiteY0" fmla="*/ 0 h 1656579"/>
                  <a:gd name="connsiteX1" fmla="*/ 3471117 w 3471117"/>
                  <a:gd name="connsiteY1" fmla="*/ 0 h 1656579"/>
                  <a:gd name="connsiteX2" fmla="*/ 3471117 w 3471117"/>
                  <a:gd name="connsiteY2" fmla="*/ 1656579 h 1656579"/>
                  <a:gd name="connsiteX3" fmla="*/ 3336171 w 3471117"/>
                  <a:gd name="connsiteY3" fmla="*/ 1529947 h 1656579"/>
                  <a:gd name="connsiteX4" fmla="*/ 313330 w 3471117"/>
                  <a:gd name="connsiteY4" fmla="*/ 77128 h 1656579"/>
                  <a:gd name="connsiteX5" fmla="*/ 0 w 3471117"/>
                  <a:gd name="connsiteY5" fmla="*/ 0 h 165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1117" h="1656579">
                    <a:moveTo>
                      <a:pt x="0" y="0"/>
                    </a:moveTo>
                    <a:lnTo>
                      <a:pt x="3471117" y="0"/>
                    </a:lnTo>
                    <a:lnTo>
                      <a:pt x="3471117" y="1656579"/>
                    </a:lnTo>
                    <a:lnTo>
                      <a:pt x="3336171" y="1529947"/>
                    </a:lnTo>
                    <a:cubicBezTo>
                      <a:pt x="2642732" y="916441"/>
                      <a:pt x="1589835" y="410404"/>
                      <a:pt x="313330" y="77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614587" y="4843061"/>
                <a:ext cx="6577413" cy="2014939"/>
              </a:xfrm>
              <a:custGeom>
                <a:avLst/>
                <a:gdLst>
                  <a:gd name="connsiteX0" fmla="*/ 6577413 w 6577413"/>
                  <a:gd name="connsiteY0" fmla="*/ 0 h 2014939"/>
                  <a:gd name="connsiteX1" fmla="*/ 6577413 w 6577413"/>
                  <a:gd name="connsiteY1" fmla="*/ 2014939 h 2014939"/>
                  <a:gd name="connsiteX2" fmla="*/ 0 w 6577413"/>
                  <a:gd name="connsiteY2" fmla="*/ 2014939 h 2014939"/>
                  <a:gd name="connsiteX3" fmla="*/ 18355 w 6577413"/>
                  <a:gd name="connsiteY3" fmla="*/ 2012786 h 2014939"/>
                  <a:gd name="connsiteX4" fmla="*/ 227467 w 6577413"/>
                  <a:gd name="connsiteY4" fmla="*/ 2010244 h 2014939"/>
                  <a:gd name="connsiteX5" fmla="*/ 6442467 w 6577413"/>
                  <a:gd name="connsiteY5" fmla="*/ 126632 h 2014939"/>
                  <a:gd name="connsiteX6" fmla="*/ 6577413 w 6577413"/>
                  <a:gd name="connsiteY6" fmla="*/ 0 h 201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7413" h="2014939">
                    <a:moveTo>
                      <a:pt x="6577413" y="0"/>
                    </a:moveTo>
                    <a:lnTo>
                      <a:pt x="6577413" y="2014939"/>
                    </a:lnTo>
                    <a:lnTo>
                      <a:pt x="0" y="2014939"/>
                    </a:lnTo>
                    <a:lnTo>
                      <a:pt x="18355" y="2012786"/>
                    </a:lnTo>
                    <a:lnTo>
                      <a:pt x="227467" y="2010244"/>
                    </a:lnTo>
                    <a:cubicBezTo>
                      <a:pt x="2914589" y="1944780"/>
                      <a:pt x="5228949" y="1200267"/>
                      <a:pt x="6442467" y="126632"/>
                    </a:cubicBezTo>
                    <a:lnTo>
                      <a:pt x="65774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FBCB7-8206-784F-9965-8BA850A07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0" y="409421"/>
            <a:ext cx="10236200" cy="8642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D048AC3-D61B-9942-ABDD-5A7C57788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3100" y="1273656"/>
            <a:ext cx="5157787" cy="4524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A760ED-3C5C-8145-99F5-1BCAAFF5F1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559" y="6118421"/>
            <a:ext cx="1421820" cy="5057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Date Placeholder 8">
            <a:extLst>
              <a:ext uri="{FF2B5EF4-FFF2-40B4-BE49-F238E27FC236}">
                <a16:creationId xmlns:a16="http://schemas.microsoft.com/office/drawing/2014/main" id="{A7476577-168B-0847-972A-05E17C0D2A63}"/>
              </a:ext>
            </a:extLst>
          </p:cNvPr>
          <p:cNvSpPr txBox="1">
            <a:spLocks/>
          </p:cNvSpPr>
          <p:nvPr userDrawn="1"/>
        </p:nvSpPr>
        <p:spPr>
          <a:xfrm>
            <a:off x="631766" y="6478564"/>
            <a:ext cx="382797" cy="21297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1067" b="0" i="0" smtClean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pPr/>
              <a:t>‹#›</a:t>
            </a:fld>
            <a:endParaRPr lang="en-GB" sz="1067" b="0" i="0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EFE3D-DC49-8541-AA43-BDD4143AE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43100" y="1812925"/>
            <a:ext cx="9761538" cy="4062413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Courier New" panose="02070309020205020404" pitchFamily="49" charset="0"/>
              <a:buChar char="o"/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System Font Regular"/>
              <a:buChar char="-"/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5773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595869" y="0"/>
            <a:ext cx="5596131" cy="6858000"/>
            <a:chOff x="6595869" y="0"/>
            <a:chExt cx="5596131" cy="6858000"/>
          </a:xfrm>
        </p:grpSpPr>
        <p:sp>
          <p:nvSpPr>
            <p:cNvPr id="43" name="Freeform 42"/>
            <p:cNvSpPr/>
            <p:nvPr/>
          </p:nvSpPr>
          <p:spPr>
            <a:xfrm>
              <a:off x="9976569" y="0"/>
              <a:ext cx="2215431" cy="616973"/>
            </a:xfrm>
            <a:custGeom>
              <a:avLst/>
              <a:gdLst>
                <a:gd name="connsiteX0" fmla="*/ 0 w 2215431"/>
                <a:gd name="connsiteY0" fmla="*/ 0 h 616973"/>
                <a:gd name="connsiteX1" fmla="*/ 2215431 w 2215431"/>
                <a:gd name="connsiteY1" fmla="*/ 0 h 616973"/>
                <a:gd name="connsiteX2" fmla="*/ 2215431 w 2215431"/>
                <a:gd name="connsiteY2" fmla="*/ 616973 h 616973"/>
                <a:gd name="connsiteX3" fmla="*/ 2193215 w 2215431"/>
                <a:gd name="connsiteY3" fmla="*/ 608288 h 616973"/>
                <a:gd name="connsiteX4" fmla="*/ 371667 w 2215431"/>
                <a:gd name="connsiteY4" fmla="*/ 77128 h 616973"/>
                <a:gd name="connsiteX5" fmla="*/ 0 w 2215431"/>
                <a:gd name="connsiteY5" fmla="*/ 0 h 6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5431" h="616973">
                  <a:moveTo>
                    <a:pt x="0" y="0"/>
                  </a:moveTo>
                  <a:lnTo>
                    <a:pt x="2215431" y="0"/>
                  </a:lnTo>
                  <a:lnTo>
                    <a:pt x="2215431" y="616973"/>
                  </a:lnTo>
                  <a:lnTo>
                    <a:pt x="2193215" y="608288"/>
                  </a:lnTo>
                  <a:cubicBezTo>
                    <a:pt x="1645797" y="401812"/>
                    <a:pt x="1034116" y="222936"/>
                    <a:pt x="371667" y="771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6595869" y="5912059"/>
              <a:ext cx="5596130" cy="945941"/>
            </a:xfrm>
            <a:custGeom>
              <a:avLst/>
              <a:gdLst>
                <a:gd name="connsiteX0" fmla="*/ 5596130 w 5596130"/>
                <a:gd name="connsiteY0" fmla="*/ 0 h 945941"/>
                <a:gd name="connsiteX1" fmla="*/ 5596130 w 5596130"/>
                <a:gd name="connsiteY1" fmla="*/ 945941 h 945941"/>
                <a:gd name="connsiteX2" fmla="*/ 0 w 5596130"/>
                <a:gd name="connsiteY2" fmla="*/ 945941 h 945941"/>
                <a:gd name="connsiteX3" fmla="*/ 20924 w 5596130"/>
                <a:gd name="connsiteY3" fmla="*/ 943793 h 945941"/>
                <a:gd name="connsiteX4" fmla="*/ 259307 w 5596130"/>
                <a:gd name="connsiteY4" fmla="*/ 941257 h 945941"/>
                <a:gd name="connsiteX5" fmla="*/ 5302289 w 5596130"/>
                <a:gd name="connsiteY5" fmla="*/ 110013 h 945941"/>
                <a:gd name="connsiteX6" fmla="*/ 5596130 w 5596130"/>
                <a:gd name="connsiteY6" fmla="*/ 0 h 94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6130" h="945941">
                  <a:moveTo>
                    <a:pt x="5596130" y="0"/>
                  </a:moveTo>
                  <a:lnTo>
                    <a:pt x="5596130" y="945941"/>
                  </a:lnTo>
                  <a:lnTo>
                    <a:pt x="0" y="945941"/>
                  </a:lnTo>
                  <a:lnTo>
                    <a:pt x="20924" y="943793"/>
                  </a:lnTo>
                  <a:lnTo>
                    <a:pt x="259307" y="941257"/>
                  </a:lnTo>
                  <a:cubicBezTo>
                    <a:pt x="2173838" y="900432"/>
                    <a:pt x="3922376" y="594936"/>
                    <a:pt x="5302289" y="110013"/>
                  </a:cubicBezTo>
                  <a:lnTo>
                    <a:pt x="5596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0281736" y="0"/>
              <a:ext cx="1910264" cy="560972"/>
            </a:xfrm>
            <a:custGeom>
              <a:avLst/>
              <a:gdLst>
                <a:gd name="connsiteX0" fmla="*/ 0 w 1910264"/>
                <a:gd name="connsiteY0" fmla="*/ 0 h 560972"/>
                <a:gd name="connsiteX1" fmla="*/ 1910264 w 1910264"/>
                <a:gd name="connsiteY1" fmla="*/ 0 h 560972"/>
                <a:gd name="connsiteX2" fmla="*/ 1910264 w 1910264"/>
                <a:gd name="connsiteY2" fmla="*/ 560972 h 560972"/>
                <a:gd name="connsiteX3" fmla="*/ 1809835 w 1910264"/>
                <a:gd name="connsiteY3" fmla="*/ 521504 h 560972"/>
                <a:gd name="connsiteX4" fmla="*/ 344120 w 1910264"/>
                <a:gd name="connsiteY4" fmla="*/ 77128 h 560972"/>
                <a:gd name="connsiteX5" fmla="*/ 0 w 1910264"/>
                <a:gd name="connsiteY5" fmla="*/ 0 h 56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0264" h="560972">
                  <a:moveTo>
                    <a:pt x="0" y="0"/>
                  </a:moveTo>
                  <a:lnTo>
                    <a:pt x="1910264" y="0"/>
                  </a:lnTo>
                  <a:lnTo>
                    <a:pt x="1910264" y="560972"/>
                  </a:lnTo>
                  <a:lnTo>
                    <a:pt x="1809835" y="521504"/>
                  </a:lnTo>
                  <a:cubicBezTo>
                    <a:pt x="1361044" y="351380"/>
                    <a:pt x="869849" y="202107"/>
                    <a:pt x="344120" y="77128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870192" y="5937077"/>
              <a:ext cx="5321808" cy="920923"/>
            </a:xfrm>
            <a:custGeom>
              <a:avLst/>
              <a:gdLst>
                <a:gd name="connsiteX0" fmla="*/ 5321808 w 5321808"/>
                <a:gd name="connsiteY0" fmla="*/ 0 h 920923"/>
                <a:gd name="connsiteX1" fmla="*/ 5321808 w 5321808"/>
                <a:gd name="connsiteY1" fmla="*/ 920923 h 920923"/>
                <a:gd name="connsiteX2" fmla="*/ 0 w 5321808"/>
                <a:gd name="connsiteY2" fmla="*/ 920923 h 920923"/>
                <a:gd name="connsiteX3" fmla="*/ 20159 w 5321808"/>
                <a:gd name="connsiteY3" fmla="*/ 918770 h 920923"/>
                <a:gd name="connsiteX4" fmla="*/ 249820 w 5321808"/>
                <a:gd name="connsiteY4" fmla="*/ 916228 h 920923"/>
                <a:gd name="connsiteX5" fmla="*/ 5108303 w 5321808"/>
                <a:gd name="connsiteY5" fmla="*/ 83154 h 920923"/>
                <a:gd name="connsiteX6" fmla="*/ 5321808 w 5321808"/>
                <a:gd name="connsiteY6" fmla="*/ 0 h 92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21808" h="920923">
                  <a:moveTo>
                    <a:pt x="5321808" y="0"/>
                  </a:moveTo>
                  <a:lnTo>
                    <a:pt x="5321808" y="920923"/>
                  </a:lnTo>
                  <a:lnTo>
                    <a:pt x="0" y="920923"/>
                  </a:lnTo>
                  <a:lnTo>
                    <a:pt x="20159" y="918770"/>
                  </a:lnTo>
                  <a:lnTo>
                    <a:pt x="249820" y="916228"/>
                  </a:lnTo>
                  <a:cubicBezTo>
                    <a:pt x="2094307" y="875313"/>
                    <a:pt x="3778875" y="569145"/>
                    <a:pt x="5108303" y="83154"/>
                  </a:cubicBezTo>
                  <a:lnTo>
                    <a:pt x="5321808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5329" y="6333213"/>
              <a:ext cx="841642" cy="2990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9BFBCB7-8206-784F-9965-8BA850A0766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409421"/>
            <a:ext cx="10515600" cy="8642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D048AC3-D61B-9942-ABDD-5A7C57788AA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600" y="1273656"/>
            <a:ext cx="5157787" cy="4524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6595869" y="0"/>
            <a:ext cx="5596131" cy="6858000"/>
            <a:chOff x="6595869" y="0"/>
            <a:chExt cx="5596131" cy="6858000"/>
          </a:xfrm>
        </p:grpSpPr>
        <p:sp>
          <p:nvSpPr>
            <p:cNvPr id="19" name="Freeform 18"/>
            <p:cNvSpPr/>
            <p:nvPr/>
          </p:nvSpPr>
          <p:spPr>
            <a:xfrm>
              <a:off x="9976569" y="0"/>
              <a:ext cx="2215431" cy="616973"/>
            </a:xfrm>
            <a:custGeom>
              <a:avLst/>
              <a:gdLst>
                <a:gd name="connsiteX0" fmla="*/ 0 w 2215431"/>
                <a:gd name="connsiteY0" fmla="*/ 0 h 616973"/>
                <a:gd name="connsiteX1" fmla="*/ 2215431 w 2215431"/>
                <a:gd name="connsiteY1" fmla="*/ 0 h 616973"/>
                <a:gd name="connsiteX2" fmla="*/ 2215431 w 2215431"/>
                <a:gd name="connsiteY2" fmla="*/ 616973 h 616973"/>
                <a:gd name="connsiteX3" fmla="*/ 2193215 w 2215431"/>
                <a:gd name="connsiteY3" fmla="*/ 608288 h 616973"/>
                <a:gd name="connsiteX4" fmla="*/ 371667 w 2215431"/>
                <a:gd name="connsiteY4" fmla="*/ 77128 h 616973"/>
                <a:gd name="connsiteX5" fmla="*/ 0 w 2215431"/>
                <a:gd name="connsiteY5" fmla="*/ 0 h 6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5431" h="616973">
                  <a:moveTo>
                    <a:pt x="0" y="0"/>
                  </a:moveTo>
                  <a:lnTo>
                    <a:pt x="2215431" y="0"/>
                  </a:lnTo>
                  <a:lnTo>
                    <a:pt x="2215431" y="616973"/>
                  </a:lnTo>
                  <a:lnTo>
                    <a:pt x="2193215" y="608288"/>
                  </a:lnTo>
                  <a:cubicBezTo>
                    <a:pt x="1645797" y="401812"/>
                    <a:pt x="1034116" y="222936"/>
                    <a:pt x="371667" y="771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595869" y="5912059"/>
              <a:ext cx="5596130" cy="945941"/>
            </a:xfrm>
            <a:custGeom>
              <a:avLst/>
              <a:gdLst>
                <a:gd name="connsiteX0" fmla="*/ 5596130 w 5596130"/>
                <a:gd name="connsiteY0" fmla="*/ 0 h 945941"/>
                <a:gd name="connsiteX1" fmla="*/ 5596130 w 5596130"/>
                <a:gd name="connsiteY1" fmla="*/ 945941 h 945941"/>
                <a:gd name="connsiteX2" fmla="*/ 0 w 5596130"/>
                <a:gd name="connsiteY2" fmla="*/ 945941 h 945941"/>
                <a:gd name="connsiteX3" fmla="*/ 20924 w 5596130"/>
                <a:gd name="connsiteY3" fmla="*/ 943793 h 945941"/>
                <a:gd name="connsiteX4" fmla="*/ 259307 w 5596130"/>
                <a:gd name="connsiteY4" fmla="*/ 941257 h 945941"/>
                <a:gd name="connsiteX5" fmla="*/ 5302289 w 5596130"/>
                <a:gd name="connsiteY5" fmla="*/ 110013 h 945941"/>
                <a:gd name="connsiteX6" fmla="*/ 5596130 w 5596130"/>
                <a:gd name="connsiteY6" fmla="*/ 0 h 94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6130" h="945941">
                  <a:moveTo>
                    <a:pt x="5596130" y="0"/>
                  </a:moveTo>
                  <a:lnTo>
                    <a:pt x="5596130" y="945941"/>
                  </a:lnTo>
                  <a:lnTo>
                    <a:pt x="0" y="945941"/>
                  </a:lnTo>
                  <a:lnTo>
                    <a:pt x="20924" y="943793"/>
                  </a:lnTo>
                  <a:lnTo>
                    <a:pt x="259307" y="941257"/>
                  </a:lnTo>
                  <a:cubicBezTo>
                    <a:pt x="2173838" y="900432"/>
                    <a:pt x="3922376" y="594936"/>
                    <a:pt x="5302289" y="110013"/>
                  </a:cubicBezTo>
                  <a:lnTo>
                    <a:pt x="5596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81736" y="0"/>
              <a:ext cx="1910264" cy="560972"/>
            </a:xfrm>
            <a:custGeom>
              <a:avLst/>
              <a:gdLst>
                <a:gd name="connsiteX0" fmla="*/ 0 w 1910264"/>
                <a:gd name="connsiteY0" fmla="*/ 0 h 560972"/>
                <a:gd name="connsiteX1" fmla="*/ 1910264 w 1910264"/>
                <a:gd name="connsiteY1" fmla="*/ 0 h 560972"/>
                <a:gd name="connsiteX2" fmla="*/ 1910264 w 1910264"/>
                <a:gd name="connsiteY2" fmla="*/ 560972 h 560972"/>
                <a:gd name="connsiteX3" fmla="*/ 1809835 w 1910264"/>
                <a:gd name="connsiteY3" fmla="*/ 521504 h 560972"/>
                <a:gd name="connsiteX4" fmla="*/ 344120 w 1910264"/>
                <a:gd name="connsiteY4" fmla="*/ 77128 h 560972"/>
                <a:gd name="connsiteX5" fmla="*/ 0 w 1910264"/>
                <a:gd name="connsiteY5" fmla="*/ 0 h 56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0264" h="560972">
                  <a:moveTo>
                    <a:pt x="0" y="0"/>
                  </a:moveTo>
                  <a:lnTo>
                    <a:pt x="1910264" y="0"/>
                  </a:lnTo>
                  <a:lnTo>
                    <a:pt x="1910264" y="560972"/>
                  </a:lnTo>
                  <a:lnTo>
                    <a:pt x="1809835" y="521504"/>
                  </a:lnTo>
                  <a:cubicBezTo>
                    <a:pt x="1361044" y="351380"/>
                    <a:pt x="869849" y="202107"/>
                    <a:pt x="344120" y="77128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870192" y="5937077"/>
              <a:ext cx="5321808" cy="920923"/>
            </a:xfrm>
            <a:custGeom>
              <a:avLst/>
              <a:gdLst>
                <a:gd name="connsiteX0" fmla="*/ 5321808 w 5321808"/>
                <a:gd name="connsiteY0" fmla="*/ 0 h 920923"/>
                <a:gd name="connsiteX1" fmla="*/ 5321808 w 5321808"/>
                <a:gd name="connsiteY1" fmla="*/ 920923 h 920923"/>
                <a:gd name="connsiteX2" fmla="*/ 0 w 5321808"/>
                <a:gd name="connsiteY2" fmla="*/ 920923 h 920923"/>
                <a:gd name="connsiteX3" fmla="*/ 20159 w 5321808"/>
                <a:gd name="connsiteY3" fmla="*/ 918770 h 920923"/>
                <a:gd name="connsiteX4" fmla="*/ 249820 w 5321808"/>
                <a:gd name="connsiteY4" fmla="*/ 916228 h 920923"/>
                <a:gd name="connsiteX5" fmla="*/ 5108303 w 5321808"/>
                <a:gd name="connsiteY5" fmla="*/ 83154 h 920923"/>
                <a:gd name="connsiteX6" fmla="*/ 5321808 w 5321808"/>
                <a:gd name="connsiteY6" fmla="*/ 0 h 92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21808" h="920923">
                  <a:moveTo>
                    <a:pt x="5321808" y="0"/>
                  </a:moveTo>
                  <a:lnTo>
                    <a:pt x="5321808" y="920923"/>
                  </a:lnTo>
                  <a:lnTo>
                    <a:pt x="0" y="920923"/>
                  </a:lnTo>
                  <a:lnTo>
                    <a:pt x="20159" y="918770"/>
                  </a:lnTo>
                  <a:lnTo>
                    <a:pt x="249820" y="916228"/>
                  </a:lnTo>
                  <a:cubicBezTo>
                    <a:pt x="2094307" y="875313"/>
                    <a:pt x="3778875" y="569145"/>
                    <a:pt x="5108303" y="83154"/>
                  </a:cubicBezTo>
                  <a:lnTo>
                    <a:pt x="5321808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A760ED-3C5C-8145-99F5-1BCAAFF5F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5329" y="6333213"/>
              <a:ext cx="841642" cy="2990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143AA3-B073-2844-8B61-5441F9017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48AC3-D61B-9942-ABDD-5A7C57788A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681163"/>
            <a:ext cx="5157787" cy="46767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E2BAC-B3CB-E845-840A-E9E0E341A93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46767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7CAA0EC-6C60-B340-BE58-F3A1D4F7D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199025"/>
            <a:ext cx="5157787" cy="4062413"/>
          </a:xfr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buClr>
                <a:srgbClr val="C00000"/>
              </a:buClr>
              <a:buFont typeface="System Font Regular"/>
              <a:buChar char="-"/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51A973E-242E-AE4F-A7C3-9C3274D70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2199025"/>
            <a:ext cx="5157787" cy="4062413"/>
          </a:xfr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685800" indent="-228600">
              <a:buClr>
                <a:srgbClr val="C00000"/>
              </a:buClr>
              <a:buFont typeface="Courier New" panose="02070309020205020404" pitchFamily="49" charset="0"/>
              <a:buChar char="o"/>
              <a:defRPr sz="20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 marL="1600200" indent="-228600">
              <a:buClr>
                <a:srgbClr val="C00000"/>
              </a:buClr>
              <a:buFont typeface="System Font Regular"/>
              <a:buChar char="-"/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7576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81190A-D82A-9247-B25E-9BB8D09C7E4D}"/>
              </a:ext>
            </a:extLst>
          </p:cNvPr>
          <p:cNvSpPr txBox="1">
            <a:spLocks/>
          </p:cNvSpPr>
          <p:nvPr userDrawn="1"/>
        </p:nvSpPr>
        <p:spPr>
          <a:xfrm>
            <a:off x="631766" y="6478564"/>
            <a:ext cx="382797" cy="21297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1067" b="0" i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pPr/>
              <a:t>‹#›</a:t>
            </a:fld>
            <a:endParaRPr lang="en-GB" sz="1067" b="0" i="0" dirty="0">
              <a:solidFill>
                <a:schemeClr val="tx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2628639-3840-564D-8845-6AF97FF1E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66" y="774139"/>
            <a:ext cx="10813732" cy="93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028F881-7F1D-2148-B29A-EA1EA38E5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766" y="1825625"/>
            <a:ext cx="108137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MSIPCMContentMarking" descr="{&quot;HashCode&quot;:2074032570,&quot;Placement&quot;:&quot;Header&quot;,&quot;Top&quot;:0.0,&quot;Left&quot;:438.954559,&quot;SlideWidth&quot;:960,&quot;SlideHeight&quot;:540}">
            <a:extLst>
              <a:ext uri="{FF2B5EF4-FFF2-40B4-BE49-F238E27FC236}">
                <a16:creationId xmlns:a16="http://schemas.microsoft.com/office/drawing/2014/main" id="{BFC44905-75FB-3A44-B68D-56B7FDDBCD52}"/>
              </a:ext>
            </a:extLst>
          </p:cNvPr>
          <p:cNvSpPr txBox="1"/>
          <p:nvPr userDrawn="1"/>
        </p:nvSpPr>
        <p:spPr>
          <a:xfrm>
            <a:off x="5574723" y="0"/>
            <a:ext cx="104255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  <a:ea typeface="Avenir Next" charset="0"/>
                <a:cs typeface="Avenir Next" charset="0"/>
              </a:rPr>
              <a:t>Serco Business</a:t>
            </a:r>
            <a:endParaRPr lang="en-US" sz="1000" dirty="0">
              <a:solidFill>
                <a:srgbClr val="737373"/>
              </a:solidFill>
              <a:latin typeface="Calibri" panose="020F0502020204030204" pitchFamily="34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99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9" r:id="rId2"/>
    <p:sldLayoutId id="2147483674" r:id="rId3"/>
    <p:sldLayoutId id="2147483675" r:id="rId4"/>
    <p:sldLayoutId id="2147483670" r:id="rId5"/>
    <p:sldLayoutId id="2147483671" r:id="rId6"/>
    <p:sldLayoutId id="2147483673" r:id="rId7"/>
    <p:sldLayoutId id="2147483672" r:id="rId8"/>
    <p:sldLayoutId id="2147483653" r:id="rId9"/>
    <p:sldLayoutId id="2147483668" r:id="rId10"/>
    <p:sldLayoutId id="2147483667" r:id="rId11"/>
    <p:sldLayoutId id="2147483649" r:id="rId12"/>
    <p:sldLayoutId id="2147483650" r:id="rId13"/>
    <p:sldLayoutId id="2147483651" r:id="rId14"/>
    <p:sldLayoutId id="214748365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Avenir Next" charset="0"/>
          <a:ea typeface="Avenir Next" charset="0"/>
          <a:cs typeface="Avenir Nex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12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2E394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rgbClr val="8E9092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D23021-AC1C-4350-A298-E9813244A5BB}" type="slidenum">
              <a:rPr lang="en-GB">
                <a:ea typeface="ＭＳ Ｐゴシック" pitchFamily="-10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ea typeface="ＭＳ Ｐゴシック" pitchFamily="-103" charset="-128"/>
            </a:endParaRPr>
          </a:p>
        </p:txBody>
      </p:sp>
      <p:sp>
        <p:nvSpPr>
          <p:cNvPr id="2" name="fc" descr="Serco Proprietary"/>
          <p:cNvSpPr txBox="1"/>
          <p:nvPr/>
        </p:nvSpPr>
        <p:spPr>
          <a:xfrm>
            <a:off x="0" y="6642101"/>
            <a:ext cx="1219200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3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b="1">
                <a:solidFill>
                  <a:srgbClr val="000000"/>
                </a:solidFill>
                <a:latin typeface="arial unicode ms"/>
              </a:rPr>
              <a:t>Serco Proprietary</a:t>
            </a:r>
            <a:endParaRPr lang="en-GB" sz="1000" b="1" dirty="0">
              <a:solidFill>
                <a:srgbClr val="000000"/>
              </a:solidFill>
              <a:latin typeface="arial unicode ms"/>
            </a:endParaRPr>
          </a:p>
        </p:txBody>
      </p:sp>
      <p:sp>
        <p:nvSpPr>
          <p:cNvPr id="5" name="MSIPCMContentMarking" descr="{&quot;HashCode&quot;:2074032570,&quot;Placement&quot;:&quot;Header&quot;,&quot;Top&quot;:0.0,&quot;Left&quot;:438.954559,&quot;SlideWidth&quot;:960,&quot;SlideHeight&quot;:540}">
            <a:extLst>
              <a:ext uri="{FF2B5EF4-FFF2-40B4-BE49-F238E27FC236}">
                <a16:creationId xmlns:a16="http://schemas.microsoft.com/office/drawing/2014/main" id="{E8C72E1C-6334-4AAF-B6BC-6EF6D7F7A115}"/>
              </a:ext>
            </a:extLst>
          </p:cNvPr>
          <p:cNvSpPr txBox="1"/>
          <p:nvPr userDrawn="1"/>
        </p:nvSpPr>
        <p:spPr>
          <a:xfrm>
            <a:off x="5574723" y="0"/>
            <a:ext cx="104255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Serco Business</a:t>
            </a:r>
          </a:p>
        </p:txBody>
      </p:sp>
    </p:spTree>
    <p:extLst>
      <p:ext uri="{BB962C8B-B14F-4D97-AF65-F5344CB8AC3E}">
        <p14:creationId xmlns:p14="http://schemas.microsoft.com/office/powerpoint/2010/main" val="21058547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37118" y="6377700"/>
            <a:ext cx="1093893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1014563" y="6492777"/>
            <a:ext cx="2743200" cy="1364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>
                <a:solidFill>
                  <a:srgbClr val="EB2D2E"/>
                </a:solidFill>
              </a:rPr>
              <a:t>Serco Inc.</a:t>
            </a:r>
            <a:endParaRPr lang="en-GB" dirty="0">
              <a:solidFill>
                <a:srgbClr val="EB2D2E"/>
              </a:solidFill>
            </a:endParaRPr>
          </a:p>
        </p:txBody>
      </p:sp>
      <p:sp>
        <p:nvSpPr>
          <p:cNvPr id="10" name="Date Placeholder 8"/>
          <p:cNvSpPr txBox="1">
            <a:spLocks/>
          </p:cNvSpPr>
          <p:nvPr userDrawn="1"/>
        </p:nvSpPr>
        <p:spPr>
          <a:xfrm>
            <a:off x="631766" y="6492777"/>
            <a:ext cx="382797" cy="1364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6B828-AE74-0A4B-9356-B24CEDC30324}" type="slidenum">
              <a:rPr lang="en-GB" sz="800" smtClean="0">
                <a:solidFill>
                  <a:srgbClr val="EB2D2E"/>
                </a:solidFill>
              </a:rPr>
              <a:pPr/>
              <a:t>‹#›</a:t>
            </a:fld>
            <a:endParaRPr lang="en-GB" sz="800" dirty="0">
              <a:solidFill>
                <a:srgbClr val="EB2D2E"/>
              </a:solidFill>
            </a:endParaRPr>
          </a:p>
        </p:txBody>
      </p:sp>
      <p:sp>
        <p:nvSpPr>
          <p:cNvPr id="3" name="fc" descr="Serco Restricted and Sensitive"/>
          <p:cNvSpPr txBox="1"/>
          <p:nvPr userDrawn="1"/>
        </p:nvSpPr>
        <p:spPr>
          <a:xfrm>
            <a:off x="0" y="6642101"/>
            <a:ext cx="121920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000" b="1" i="0" u="none" baseline="0">
                <a:solidFill>
                  <a:srgbClr val="000000"/>
                </a:solidFill>
                <a:latin typeface="arial unicode ms" panose="020B0604020202020204" pitchFamily="34" charset="-128"/>
              </a:rPr>
              <a:t>Serco Restricted and Sensitive</a:t>
            </a:r>
          </a:p>
        </p:txBody>
      </p:sp>
      <p:sp>
        <p:nvSpPr>
          <p:cNvPr id="2" name="MSIPCMContentMarking" descr="{&quot;HashCode&quot;:2074032570,&quot;Placement&quot;:&quot;Header&quot;,&quot;Top&quot;:0.0,&quot;Left&quot;:438.954559,&quot;SlideWidth&quot;:960,&quot;SlideHeight&quot;:540}">
            <a:extLst>
              <a:ext uri="{FF2B5EF4-FFF2-40B4-BE49-F238E27FC236}">
                <a16:creationId xmlns:a16="http://schemas.microsoft.com/office/drawing/2014/main" id="{0BE14363-5E69-C47D-442D-C608D8330203}"/>
              </a:ext>
            </a:extLst>
          </p:cNvPr>
          <p:cNvSpPr txBox="1"/>
          <p:nvPr userDrawn="1"/>
        </p:nvSpPr>
        <p:spPr>
          <a:xfrm>
            <a:off x="5574723" y="0"/>
            <a:ext cx="104255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Serco Business</a:t>
            </a:r>
          </a:p>
        </p:txBody>
      </p:sp>
    </p:spTree>
    <p:extLst>
      <p:ext uri="{BB962C8B-B14F-4D97-AF65-F5344CB8AC3E}">
        <p14:creationId xmlns:p14="http://schemas.microsoft.com/office/powerpoint/2010/main" val="286898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8A07E5D-129D-3904-FF51-1BA07D4A5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32" r="58425" b="16147"/>
          <a:stretch/>
        </p:blipFill>
        <p:spPr>
          <a:xfrm>
            <a:off x="0" y="-28014"/>
            <a:ext cx="12192000" cy="68540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0EE90B-EBA1-3644-A553-84A1FC47BCA2}"/>
              </a:ext>
            </a:extLst>
          </p:cNvPr>
          <p:cNvSpPr txBox="1">
            <a:spLocks/>
          </p:cNvSpPr>
          <p:nvPr/>
        </p:nvSpPr>
        <p:spPr>
          <a:xfrm>
            <a:off x="2596323" y="2181189"/>
            <a:ext cx="8353328" cy="16295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latin typeface="+mj-lt"/>
                <a:ea typeface="Avenir Next" charset="0"/>
                <a:cs typeface="Avenir Next" charset="0"/>
              </a:rPr>
              <a:t>Illahee Tire Reef </a:t>
            </a:r>
          </a:p>
          <a:p>
            <a:r>
              <a:rPr lang="en-US" sz="4000" dirty="0">
                <a:solidFill>
                  <a:schemeClr val="tx1"/>
                </a:solidFill>
                <a:latin typeface="+mj-lt"/>
                <a:ea typeface="Avenir Next" charset="0"/>
                <a:cs typeface="Avenir Next" charset="0"/>
              </a:rPr>
              <a:t>Cleanup (</a:t>
            </a:r>
            <a:r>
              <a:rPr lang="en-US" sz="4000">
                <a:solidFill>
                  <a:schemeClr val="tx1"/>
                </a:solidFill>
                <a:latin typeface="+mj-lt"/>
                <a:ea typeface="Avenir Next" charset="0"/>
                <a:cs typeface="Avenir Next" charset="0"/>
              </a:rPr>
              <a:t>Phase 2)</a:t>
            </a:r>
            <a:endParaRPr lang="en-US" sz="4000" dirty="0">
              <a:solidFill>
                <a:schemeClr val="tx1"/>
              </a:solidFill>
              <a:latin typeface="+mj-lt"/>
              <a:ea typeface="Avenir Next" charset="0"/>
              <a:cs typeface="Avenir Nex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DD3C8-803C-AC40-997F-26EE401BB6BB}"/>
              </a:ext>
            </a:extLst>
          </p:cNvPr>
          <p:cNvSpPr txBox="1"/>
          <p:nvPr/>
        </p:nvSpPr>
        <p:spPr>
          <a:xfrm>
            <a:off x="7040102" y="5902431"/>
            <a:ext cx="502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Avenir Next" charset="0"/>
                <a:cs typeface="Avenir Next" charset="0"/>
              </a:rPr>
              <a:t>Safer, Smarter, Better | Reimagining Government Together</a:t>
            </a:r>
          </a:p>
          <a:p>
            <a:endParaRPr lang="en-US" sz="20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766DE2-D34B-4844-B270-E66AE8120045}"/>
              </a:ext>
            </a:extLst>
          </p:cNvPr>
          <p:cNvSpPr txBox="1"/>
          <p:nvPr/>
        </p:nvSpPr>
        <p:spPr>
          <a:xfrm>
            <a:off x="2596323" y="3799756"/>
            <a:ext cx="2708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ea typeface="Avenir Next" charset="0"/>
                <a:cs typeface="Avenir Next" charset="0"/>
              </a:rPr>
              <a:t>10 January 2024</a:t>
            </a:r>
          </a:p>
          <a:p>
            <a:endParaRPr lang="en-US" sz="2000" dirty="0">
              <a:solidFill>
                <a:schemeClr val="tx2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A760ED-3C5C-8145-99F5-1BCAAFF5F1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790" y="578352"/>
            <a:ext cx="3029610" cy="107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22717-835D-C8C6-E61B-FC188898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994" y="3500723"/>
            <a:ext cx="2743200" cy="1194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29706-B898-83BB-F605-26948AC8B0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571" y="1301207"/>
            <a:ext cx="2468880" cy="2468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C8861-02A6-C93B-5D45-12D2B154498B}"/>
              </a:ext>
            </a:extLst>
          </p:cNvPr>
          <p:cNvSpPr txBox="1"/>
          <p:nvPr/>
        </p:nvSpPr>
        <p:spPr>
          <a:xfrm>
            <a:off x="8297411" y="4849270"/>
            <a:ext cx="354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3600" b="1" i="0" u="none" strike="noStrike" dirty="0">
                <a:solidFill>
                  <a:srgbClr val="1982D1"/>
                </a:solidFill>
                <a:effectLst/>
                <a:latin typeface="inherit"/>
              </a:rPr>
              <a:t>PORT OF ILLAHEE</a:t>
            </a:r>
            <a:endParaRPr lang="en-US" sz="3600" b="1" i="0" dirty="0">
              <a:solidFill>
                <a:srgbClr val="373737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7928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6542-C801-45AF-D1DB-85863ED7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5" y="915102"/>
            <a:ext cx="4749800" cy="8642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Permitting  &amp; notifications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835" y="1924440"/>
            <a:ext cx="4978400" cy="406241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Hydraulic Project Approval    (WDFW)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Section 401 Water Quality Certification (Ecology)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Shoreline Substantial Development Permit (Kitsap County)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Army Corps Nation-wide permit 27 (Army Corps)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4A0C27-CE3B-D976-70BF-0D617A0F6504}"/>
              </a:ext>
            </a:extLst>
          </p:cNvPr>
          <p:cNvCxnSpPr>
            <a:cxnSpLocks/>
          </p:cNvCxnSpPr>
          <p:nvPr/>
        </p:nvCxnSpPr>
        <p:spPr>
          <a:xfrm>
            <a:off x="629435" y="871147"/>
            <a:ext cx="972644" cy="0"/>
          </a:xfrm>
          <a:prstGeom prst="line">
            <a:avLst/>
          </a:prstGeom>
          <a:ln w="57150">
            <a:solidFill>
              <a:srgbClr val="F79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0788827-2A35-5376-3D80-3B52CADECA20}"/>
              </a:ext>
            </a:extLst>
          </p:cNvPr>
          <p:cNvSpPr txBox="1">
            <a:spLocks/>
          </p:cNvSpPr>
          <p:nvPr/>
        </p:nvSpPr>
        <p:spPr>
          <a:xfrm>
            <a:off x="6096000" y="1924439"/>
            <a:ext cx="4978400" cy="4062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System Font Regular"/>
              <a:buChar char="-"/>
              <a:defRPr sz="18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Notice to Mariners (US Coast guard)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Property owner notifications (Port of Illahee)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Local Media Outlets (WAV-C)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52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2083593"/>
            <a:ext cx="11506200" cy="5568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Removal slated for Summer 2024 to minimize impacts to forage fish spawning windows.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745EC-75A4-966B-4208-F1A52B61A85E}"/>
              </a:ext>
            </a:extLst>
          </p:cNvPr>
          <p:cNvSpPr txBox="1">
            <a:spLocks/>
          </p:cNvSpPr>
          <p:nvPr/>
        </p:nvSpPr>
        <p:spPr>
          <a:xfrm>
            <a:off x="629435" y="915102"/>
            <a:ext cx="4749800" cy="8642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+mj-lt"/>
              </a:rPr>
              <a:t>Project Time 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D66478-3C48-5EAC-1EBE-4B4B90A0BB6C}"/>
              </a:ext>
            </a:extLst>
          </p:cNvPr>
          <p:cNvCxnSpPr/>
          <p:nvPr/>
        </p:nvCxnSpPr>
        <p:spPr>
          <a:xfrm>
            <a:off x="865140" y="871147"/>
            <a:ext cx="736939" cy="0"/>
          </a:xfrm>
          <a:prstGeom prst="line">
            <a:avLst/>
          </a:prstGeom>
          <a:ln w="57150">
            <a:solidFill>
              <a:srgbClr val="F79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9E560AA-BD89-C815-C3AF-889319082CF7}"/>
              </a:ext>
            </a:extLst>
          </p:cNvPr>
          <p:cNvSpPr/>
          <p:nvPr/>
        </p:nvSpPr>
        <p:spPr>
          <a:xfrm>
            <a:off x="865140" y="2715353"/>
            <a:ext cx="1282159" cy="308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Jan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7CB236-5C5F-E76D-9DE8-9D7CF4D4898C}"/>
              </a:ext>
            </a:extLst>
          </p:cNvPr>
          <p:cNvSpPr/>
          <p:nvPr/>
        </p:nvSpPr>
        <p:spPr>
          <a:xfrm>
            <a:off x="2147299" y="2717066"/>
            <a:ext cx="1282159" cy="308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Feb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1A19C3-419A-480E-8556-A1013DD6200B}"/>
              </a:ext>
            </a:extLst>
          </p:cNvPr>
          <p:cNvSpPr/>
          <p:nvPr/>
        </p:nvSpPr>
        <p:spPr>
          <a:xfrm>
            <a:off x="8558094" y="2724154"/>
            <a:ext cx="1282159" cy="308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Jul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26FB03-8D85-35F9-9213-C0917E6385FD}"/>
              </a:ext>
            </a:extLst>
          </p:cNvPr>
          <p:cNvSpPr/>
          <p:nvPr/>
        </p:nvSpPr>
        <p:spPr>
          <a:xfrm>
            <a:off x="5993776" y="2723080"/>
            <a:ext cx="1282159" cy="308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May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DAE1E-4530-81C5-1B1E-7D9C0EC8EB4E}"/>
              </a:ext>
            </a:extLst>
          </p:cNvPr>
          <p:cNvSpPr/>
          <p:nvPr/>
        </p:nvSpPr>
        <p:spPr>
          <a:xfrm>
            <a:off x="3429458" y="2723080"/>
            <a:ext cx="1282159" cy="3082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FF6659-5ADA-3B5C-F2D0-30931F49639D}"/>
              </a:ext>
            </a:extLst>
          </p:cNvPr>
          <p:cNvSpPr/>
          <p:nvPr/>
        </p:nvSpPr>
        <p:spPr>
          <a:xfrm>
            <a:off x="4711617" y="2723080"/>
            <a:ext cx="1282159" cy="308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Apr 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FE374B-960E-4FC4-AE45-23B761B4E353}"/>
              </a:ext>
            </a:extLst>
          </p:cNvPr>
          <p:cNvSpPr/>
          <p:nvPr/>
        </p:nvSpPr>
        <p:spPr>
          <a:xfrm>
            <a:off x="7275935" y="2728735"/>
            <a:ext cx="1282159" cy="308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Jun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D95209-C0CF-79B9-31A3-5A93BD04F99B}"/>
              </a:ext>
            </a:extLst>
          </p:cNvPr>
          <p:cNvSpPr/>
          <p:nvPr/>
        </p:nvSpPr>
        <p:spPr>
          <a:xfrm>
            <a:off x="9840253" y="2728735"/>
            <a:ext cx="1282159" cy="308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Aug 2024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2EEFB60-98C2-7CC0-4271-AD8986F2A4EE}"/>
              </a:ext>
            </a:extLst>
          </p:cNvPr>
          <p:cNvSpPr/>
          <p:nvPr/>
        </p:nvSpPr>
        <p:spPr>
          <a:xfrm>
            <a:off x="156924" y="5308085"/>
            <a:ext cx="2347681" cy="978918"/>
          </a:xfrm>
          <a:prstGeom prst="wedgeRoundRectCallout">
            <a:avLst>
              <a:gd name="adj1" fmla="val -9428"/>
              <a:gd name="adj2" fmla="val -28230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Initial Stakeholder meeting</a:t>
            </a:r>
          </a:p>
          <a:p>
            <a:pPr algn="ctr"/>
            <a:r>
              <a:rPr lang="en-US" sz="1400" dirty="0"/>
              <a:t>-Establish Program Requirements</a:t>
            </a:r>
          </a:p>
          <a:p>
            <a:pPr algn="ctr"/>
            <a:r>
              <a:rPr lang="en-US" sz="1400" dirty="0"/>
              <a:t>-Identify Knowledge Gaps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E888C2A-C2CD-BADB-5425-ED5456D66144}"/>
              </a:ext>
            </a:extLst>
          </p:cNvPr>
          <p:cNvSpPr/>
          <p:nvPr/>
        </p:nvSpPr>
        <p:spPr>
          <a:xfrm>
            <a:off x="1330764" y="3581684"/>
            <a:ext cx="2794669" cy="1487043"/>
          </a:xfrm>
          <a:prstGeom prst="wedgeRoundRectCallout">
            <a:avLst>
              <a:gd name="adj1" fmla="val 2965"/>
              <a:gd name="adj2" fmla="val -8736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Budgeting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-SERCO to weigh Requirements, Consumables, and Labor to accomplish removal.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-Quote to be provided through WAV-C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5F9154C-4A63-16DB-14BB-5BC4D1440CF4}"/>
              </a:ext>
            </a:extLst>
          </p:cNvPr>
          <p:cNvSpPr/>
          <p:nvPr/>
        </p:nvSpPr>
        <p:spPr>
          <a:xfrm>
            <a:off x="3748319" y="5411972"/>
            <a:ext cx="2347681" cy="978918"/>
          </a:xfrm>
          <a:prstGeom prst="wedgeRoundRectCallout">
            <a:avLst>
              <a:gd name="adj1" fmla="val -16673"/>
              <a:gd name="adj2" fmla="val -29642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Go/ No Go </a:t>
            </a:r>
          </a:p>
          <a:p>
            <a:pPr algn="ctr"/>
            <a:r>
              <a:rPr lang="en-US" sz="1400" dirty="0"/>
              <a:t>-Permit Applications to meet removal timeline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C95AD50-9D33-89D3-F730-F01A5B09EE5E}"/>
              </a:ext>
            </a:extLst>
          </p:cNvPr>
          <p:cNvSpPr/>
          <p:nvPr/>
        </p:nvSpPr>
        <p:spPr>
          <a:xfrm>
            <a:off x="5251476" y="3807328"/>
            <a:ext cx="2347681" cy="978919"/>
          </a:xfrm>
          <a:prstGeom prst="wedgeRoundRectCallout">
            <a:avLst>
              <a:gd name="adj1" fmla="val 65752"/>
              <a:gd name="adj2" fmla="val -12664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Pre-Removal Activities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-Public Outreach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-Turbidity baseline measurements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5F14B8D-EBCA-A006-21C2-D142827BF112}"/>
              </a:ext>
            </a:extLst>
          </p:cNvPr>
          <p:cNvSpPr/>
          <p:nvPr/>
        </p:nvSpPr>
        <p:spPr>
          <a:xfrm>
            <a:off x="6425316" y="5411972"/>
            <a:ext cx="2347681" cy="723014"/>
          </a:xfrm>
          <a:prstGeom prst="wedgeRoundRectCallout">
            <a:avLst>
              <a:gd name="adj1" fmla="val 52167"/>
              <a:gd name="adj2" fmla="val -38210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Removal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7CCCA01-99E4-A6D3-1E51-80831ED60FA4}"/>
              </a:ext>
            </a:extLst>
          </p:cNvPr>
          <p:cNvSpPr/>
          <p:nvPr/>
        </p:nvSpPr>
        <p:spPr>
          <a:xfrm>
            <a:off x="8803506" y="3821042"/>
            <a:ext cx="2690289" cy="1487043"/>
          </a:xfrm>
          <a:prstGeom prst="wedgeRoundRectCallout">
            <a:avLst>
              <a:gd name="adj1" fmla="val 30617"/>
              <a:gd name="adj2" fmla="val -995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Post-Removal Activities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-Site Survey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-ROV Inspection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-Final Report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-Cost analysis for full removal</a:t>
            </a:r>
          </a:p>
        </p:txBody>
      </p:sp>
    </p:spTree>
    <p:extLst>
      <p:ext uri="{BB962C8B-B14F-4D97-AF65-F5344CB8AC3E}">
        <p14:creationId xmlns:p14="http://schemas.microsoft.com/office/powerpoint/2010/main" val="4284809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at on a trailer on a beach&#10;&#10;Description automatically generated">
            <a:extLst>
              <a:ext uri="{FF2B5EF4-FFF2-40B4-BE49-F238E27FC236}">
                <a16:creationId xmlns:a16="http://schemas.microsoft.com/office/drawing/2014/main" id="{1FE6FCF3-9205-C8F7-77B0-1F4B1FB00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0"/>
          <a:stretch/>
        </p:blipFill>
        <p:spPr>
          <a:xfrm>
            <a:off x="-6" y="-4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D1A435-4891-7BFB-84C2-C9758CEB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754AC-5B40-7EE5-123C-ADBEC08AD2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 r="-1" b="3626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7F3A3-AF15-50F6-A2A5-561C8C1E6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6" r="11261" b="-1"/>
          <a:stretch/>
        </p:blipFill>
        <p:spPr bwMode="auto">
          <a:xfrm>
            <a:off x="20" y="2288332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E750D-9C5B-E121-55C4-DF58EF2EAE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1" r="-3" b="-3"/>
          <a:stretch/>
        </p:blipFill>
        <p:spPr bwMode="auto"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23384-BAF1-4369-271B-CCE8DE9D4F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r="66155" b="1"/>
          <a:stretch/>
        </p:blipFill>
        <p:spPr bwMode="auto">
          <a:xfrm>
            <a:off x="8918761" y="-4330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44464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6542-C801-45AF-D1DB-85863ED7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52" y="1128094"/>
            <a:ext cx="3953975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History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00278AE-C62A-3610-2127-E5F5BEDC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4470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7885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9853" y="2136534"/>
            <a:ext cx="3953974" cy="35990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 of Illahee has been mandated to remove tire reef structure by November 2028 as a condition of their DNR Lease.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 October 2023- Serco conducted detailed Sonar Survey and ROV (visual) inspection of tire reef structure near Illahee pier.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138 clumps located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Clumps secured by yellow poly line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12-20 tires per clump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60,000-100,000 </a:t>
            </a:r>
            <a:r>
              <a:rPr lang="en-US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lbs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tires for removal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4CACE-CB70-FFED-32D6-12F0C9813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29"/>
          <a:stretch/>
        </p:blipFill>
        <p:spPr>
          <a:xfrm>
            <a:off x="-143955" y="-1"/>
            <a:ext cx="6988657" cy="4971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1BDFE-4D18-DA8D-2667-87CB0439C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2" b="50000"/>
          <a:stretch/>
        </p:blipFill>
        <p:spPr>
          <a:xfrm>
            <a:off x="0" y="4587564"/>
            <a:ext cx="4105944" cy="2270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870C4-9ACD-27EF-7A5D-C4C6E28EE9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62705"/>
          <a:stretch/>
        </p:blipFill>
        <p:spPr bwMode="auto">
          <a:xfrm>
            <a:off x="4105945" y="4587564"/>
            <a:ext cx="2566512" cy="2270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37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6542-C801-45AF-D1DB-85863ED7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7480300" cy="7161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Goals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9" y="1941576"/>
            <a:ext cx="6500037" cy="34710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Conduct a test removal of 1-3 tire clumps (324-1620lbs)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 the impact of removal to water quality (turbidity)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Evaluate removal best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overall removal project timeline and cost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517914-86C3-F3CB-89F3-CC7FF4DFE8FC}"/>
              </a:ext>
            </a:extLst>
          </p:cNvPr>
          <p:cNvCxnSpPr>
            <a:cxnSpLocks/>
          </p:cNvCxnSpPr>
          <p:nvPr/>
        </p:nvCxnSpPr>
        <p:spPr>
          <a:xfrm>
            <a:off x="639442" y="871146"/>
            <a:ext cx="1033859" cy="0"/>
          </a:xfrm>
          <a:prstGeom prst="line">
            <a:avLst/>
          </a:prstGeom>
          <a:ln w="57150">
            <a:solidFill>
              <a:srgbClr val="F79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39723BC8-8777-E38D-1418-1CDB95F8665F}"/>
              </a:ext>
            </a:extLst>
          </p:cNvPr>
          <p:cNvSpPr txBox="1">
            <a:spLocks/>
          </p:cNvSpPr>
          <p:nvPr/>
        </p:nvSpPr>
        <p:spPr>
          <a:xfrm>
            <a:off x="4864100" y="3982836"/>
            <a:ext cx="3375836" cy="7161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pPr algn="r"/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Meeting Goals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05028DA-8A6A-73C5-01F5-277173FAC505}"/>
              </a:ext>
            </a:extLst>
          </p:cNvPr>
          <p:cNvSpPr txBox="1">
            <a:spLocks/>
          </p:cNvSpPr>
          <p:nvPr/>
        </p:nvSpPr>
        <p:spPr>
          <a:xfrm>
            <a:off x="5803900" y="4660899"/>
            <a:ext cx="5054600" cy="16398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itchFamily="2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System Font Regular"/>
              <a:buChar char="-"/>
              <a:defRPr sz="18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venir Next" charset="0"/>
                <a:ea typeface="Avenir Next" charset="0"/>
                <a:cs typeface="Avenir Nex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 the Statutory and Regulatory requirements for completion of this project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Stakeholder Roles &amp; Responsibilities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Realistic project timeline and milestones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61D9EB-3F71-DE79-74D2-43AECC6386A8}"/>
              </a:ext>
            </a:extLst>
          </p:cNvPr>
          <p:cNvCxnSpPr>
            <a:cxnSpLocks/>
          </p:cNvCxnSpPr>
          <p:nvPr/>
        </p:nvCxnSpPr>
        <p:spPr>
          <a:xfrm>
            <a:off x="5463078" y="3804846"/>
            <a:ext cx="1033859" cy="0"/>
          </a:xfrm>
          <a:prstGeom prst="line">
            <a:avLst/>
          </a:prstGeom>
          <a:ln w="57150">
            <a:solidFill>
              <a:srgbClr val="F79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40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6542-C801-45AF-D1DB-85863ED7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217" y="1138036"/>
            <a:ext cx="7637978" cy="7979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Removal</a:t>
            </a:r>
          </a:p>
        </p:txBody>
      </p:sp>
      <p:pic>
        <p:nvPicPr>
          <p:cNvPr id="2050" name="Picture 2" descr="Eelgrass: the endangered marine plant vital to keeping climate stable |  Marine life | The Guardian">
            <a:extLst>
              <a:ext uri="{FF2B5EF4-FFF2-40B4-BE49-F238E27FC236}">
                <a16:creationId xmlns:a16="http://schemas.microsoft.com/office/drawing/2014/main" id="{DF27C4A4-2495-8960-8787-55962AA4F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32"/>
          <a:stretch/>
        </p:blipFill>
        <p:spPr bwMode="auto">
          <a:xfrm>
            <a:off x="0" y="10"/>
            <a:ext cx="34130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6" name="Straight Connector 2061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6216" y="1788049"/>
            <a:ext cx="7751757" cy="453830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 from Kitsap Underwater Search and Rescue Volunteer will secure an individual clump using hard rigging (chain) and disconnect the clump from the neighboring reef structure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Floatation will be attached to the chain and inflated to break bottom suction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Tire clump will be brought to the surface and tied off to cleats at the Illahee pier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 will be used to pull the clump to the boat launch area at the pier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Rigging and inflation will be removed and tires will be transported to an on site dumpster for removal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Frame 8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hrs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Roles and Responsibilities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site supervision – Serco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 Support – USRV Kitsap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Disposal – Serco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Pier access – Port of Illahee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 – Port of Illahee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C00638-2AE5-0E70-E419-808CEA1EFCFA}"/>
              </a:ext>
            </a:extLst>
          </p:cNvPr>
          <p:cNvCxnSpPr>
            <a:cxnSpLocks/>
          </p:cNvCxnSpPr>
          <p:nvPr/>
        </p:nvCxnSpPr>
        <p:spPr>
          <a:xfrm>
            <a:off x="3579357" y="871146"/>
            <a:ext cx="1033859" cy="0"/>
          </a:xfrm>
          <a:prstGeom prst="line">
            <a:avLst/>
          </a:prstGeom>
          <a:ln w="57150">
            <a:solidFill>
              <a:srgbClr val="F79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C68EF74-E6B9-606C-D717-AA2034D7A939}"/>
              </a:ext>
            </a:extLst>
          </p:cNvPr>
          <p:cNvSpPr/>
          <p:nvPr/>
        </p:nvSpPr>
        <p:spPr>
          <a:xfrm>
            <a:off x="5709684" y="595423"/>
            <a:ext cx="1169581" cy="435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54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6542-C801-45AF-D1DB-85863ED7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641273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Removal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2551177"/>
            <a:ext cx="5710719" cy="34710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Logistics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USRV Kitsap has all appropriate lifting and rigging gear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Disposal will be coordinated through Kitsap public works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Assistance from Port volunteers to move tires from waterline to dumpster is needed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 presence is at the discretion of the onsite supervisor (SAFETY)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A7446-4FF9-404A-5F4D-588969360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" r="37235"/>
          <a:stretch/>
        </p:blipFill>
        <p:spPr>
          <a:xfrm>
            <a:off x="6482779" y="1138036"/>
            <a:ext cx="4641273" cy="42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9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6542-C801-45AF-D1DB-85863ED7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623" y="1138036"/>
            <a:ext cx="4881316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Water Quality Monitoring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1623" y="2551176"/>
            <a:ext cx="4881316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marL="352044" lvl="1" defTabSz="704088">
              <a:spcAft>
                <a:spcPts val="600"/>
              </a:spcAft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Insitu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turbidity monitoring to be installed by SERCO prior to removal operations and left in place to monitor through two tidal exchanges.</a:t>
            </a:r>
          </a:p>
          <a:p>
            <a:pPr marL="809244" lvl="2" defTabSz="704088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This will allow us to show the rate of dissipation that can be expected following a removal from this site.</a:t>
            </a:r>
          </a:p>
          <a:p>
            <a:pPr marL="352044" lvl="1" defTabSz="704088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+mn-lt"/>
              </a:rPr>
              <a:t>Four monitoring buoys are proposed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809244" lvl="2" defTabSz="704088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Each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bouy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will be configured with turbidity sensors at 1 ft, 10ft and 20ft below the water line to capture turbidity at depth.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78BC32-DC78-1C99-888B-9DEC964CB50D}"/>
              </a:ext>
            </a:extLst>
          </p:cNvPr>
          <p:cNvCxnSpPr/>
          <p:nvPr/>
        </p:nvCxnSpPr>
        <p:spPr>
          <a:xfrm>
            <a:off x="6598420" y="871146"/>
            <a:ext cx="736939" cy="0"/>
          </a:xfrm>
          <a:prstGeom prst="line">
            <a:avLst/>
          </a:prstGeom>
          <a:ln w="57150">
            <a:solidFill>
              <a:srgbClr val="F79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25108A6-7E7F-A7E5-2943-F27D73A30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96" y="851848"/>
            <a:ext cx="5735204" cy="41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6542-C801-45AF-D1DB-85863ED7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641273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 Monitoring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2551177"/>
            <a:ext cx="5710719" cy="34710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-333756" defTabSz="704088"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2-4 weeks following removal side imaging sonar survey and ROV inspection will be completed to assess the impact of removal activities.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yellow underwater camera on a black box&#10;&#10;Description automatically generated">
            <a:extLst>
              <a:ext uri="{FF2B5EF4-FFF2-40B4-BE49-F238E27FC236}">
                <a16:creationId xmlns:a16="http://schemas.microsoft.com/office/drawing/2014/main" id="{A90D13A8-2430-3ACD-C357-296BEC07F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" r="1" b="24263"/>
          <a:stretch/>
        </p:blipFill>
        <p:spPr>
          <a:xfrm>
            <a:off x="6810421" y="3343512"/>
            <a:ext cx="2566331" cy="2255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CF33C-3479-5785-458B-1470B58BC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8" t="60310" r="11740" b="7598"/>
          <a:stretch/>
        </p:blipFill>
        <p:spPr>
          <a:xfrm>
            <a:off x="6810420" y="935959"/>
            <a:ext cx="4619579" cy="2200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3A6C0-A421-25F8-8B8E-13C24733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17" r="14074" b="54109"/>
          <a:stretch/>
        </p:blipFill>
        <p:spPr>
          <a:xfrm>
            <a:off x="9581544" y="3343513"/>
            <a:ext cx="1848456" cy="22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0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E6542-C801-45AF-D1DB-85863ED7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Regulatory Stake holders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BA14B-9D42-2AC4-7B6C-89F68BDD1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5671" y="2395647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Washington Department of Fish Wildlife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Washington Department of Natural Resources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Washington Department of Ecology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Kitsap County Department of Community Development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Army Corps of Engineers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78BC32-DC78-1C99-888B-9DEC964CB50D}"/>
              </a:ext>
            </a:extLst>
          </p:cNvPr>
          <p:cNvCxnSpPr>
            <a:cxnSpLocks/>
          </p:cNvCxnSpPr>
          <p:nvPr/>
        </p:nvCxnSpPr>
        <p:spPr>
          <a:xfrm>
            <a:off x="5727700" y="871146"/>
            <a:ext cx="980936" cy="0"/>
          </a:xfrm>
          <a:prstGeom prst="line">
            <a:avLst/>
          </a:prstGeom>
          <a:ln w="57150">
            <a:solidFill>
              <a:srgbClr val="F79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efault USACE DUI for News Release">
            <a:extLst>
              <a:ext uri="{FF2B5EF4-FFF2-40B4-BE49-F238E27FC236}">
                <a16:creationId xmlns:a16="http://schemas.microsoft.com/office/drawing/2014/main" id="{104B3B57-A8C1-7C89-AA00-53D0028C8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9" t="17967" r="20412" b="23646"/>
          <a:stretch/>
        </p:blipFill>
        <p:spPr bwMode="auto">
          <a:xfrm>
            <a:off x="186300" y="211563"/>
            <a:ext cx="2461207" cy="18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- Washington State Department of Ecology">
            <a:extLst>
              <a:ext uri="{FF2B5EF4-FFF2-40B4-BE49-F238E27FC236}">
                <a16:creationId xmlns:a16="http://schemas.microsoft.com/office/drawing/2014/main" id="{E8335312-A39B-9E8A-C6AC-3AAC4CDEA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0" y="5054735"/>
            <a:ext cx="3763228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shington State Department of Natural Resources - Wikipedia">
            <a:extLst>
              <a:ext uri="{FF2B5EF4-FFF2-40B4-BE49-F238E27FC236}">
                <a16:creationId xmlns:a16="http://schemas.microsoft.com/office/drawing/2014/main" id="{0EBF40EA-9F2C-FC39-218F-290F16A58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37" y="3561545"/>
            <a:ext cx="3482420" cy="12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| Washington Department of Fish &amp; Wildlife">
            <a:extLst>
              <a:ext uri="{FF2B5EF4-FFF2-40B4-BE49-F238E27FC236}">
                <a16:creationId xmlns:a16="http://schemas.microsoft.com/office/drawing/2014/main" id="{A714F097-4733-67E1-11B4-3CDC34E99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0" y="2333596"/>
            <a:ext cx="4133850" cy="12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76989-FB65-F132-8777-C60270D5B8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70" b="6770"/>
          <a:stretch/>
        </p:blipFill>
        <p:spPr>
          <a:xfrm>
            <a:off x="2788872" y="211562"/>
            <a:ext cx="2133600" cy="18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25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3CA8-55E3-CCB8-F70A-B863D88F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75036"/>
            <a:ext cx="4789471" cy="8642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Non Regulatory Stake Holders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ADF49-B744-A613-8EDD-CBED5EB4E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347958"/>
            <a:ext cx="4025900" cy="4062413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Washington Autonomous Vehicle Cluster (WAV-C)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Port of Illahee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n-lt"/>
              </a:rPr>
              <a:t>Suquamish Tribe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DD9206-F19C-75C0-3EAB-75DB52AF22B4}"/>
              </a:ext>
            </a:extLst>
          </p:cNvPr>
          <p:cNvCxnSpPr>
            <a:cxnSpLocks/>
          </p:cNvCxnSpPr>
          <p:nvPr/>
        </p:nvCxnSpPr>
        <p:spPr>
          <a:xfrm>
            <a:off x="609600" y="807647"/>
            <a:ext cx="992479" cy="0"/>
          </a:xfrm>
          <a:prstGeom prst="line">
            <a:avLst/>
          </a:prstGeom>
          <a:ln w="57150">
            <a:solidFill>
              <a:srgbClr val="F79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925DCFC-76AF-0224-4479-61D02DF6B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199" y="3185064"/>
            <a:ext cx="315097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096EF-6967-DB92-F236-CA54DB1210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5388" y="1077923"/>
            <a:ext cx="2651760" cy="2651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FD579-003A-6C0B-56CF-F9390AF00E8B}"/>
              </a:ext>
            </a:extLst>
          </p:cNvPr>
          <p:cNvSpPr txBox="1"/>
          <p:nvPr/>
        </p:nvSpPr>
        <p:spPr>
          <a:xfrm>
            <a:off x="5943901" y="5007613"/>
            <a:ext cx="4284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4000" b="1" i="0" u="none" strike="noStrike" dirty="0">
                <a:solidFill>
                  <a:srgbClr val="1982D1"/>
                </a:solidFill>
                <a:effectLst/>
                <a:latin typeface="inherit"/>
              </a:rPr>
              <a:t>PORT OF ILLAHEE</a:t>
            </a:r>
            <a:endParaRPr lang="en-US" sz="4000" b="1" i="0" dirty="0">
              <a:solidFill>
                <a:srgbClr val="373737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3740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93191F"/>
      </a:dk1>
      <a:lt1>
        <a:srgbClr val="FFFFFF"/>
      </a:lt1>
      <a:dk2>
        <a:srgbClr val="0A5076"/>
      </a:dk2>
      <a:lt2>
        <a:srgbClr val="E7EAED"/>
      </a:lt2>
      <a:accent1>
        <a:srgbClr val="0A4892"/>
      </a:accent1>
      <a:accent2>
        <a:srgbClr val="EB2C2E"/>
      </a:accent2>
      <a:accent3>
        <a:srgbClr val="46555F"/>
      </a:accent3>
      <a:accent4>
        <a:srgbClr val="F79C30"/>
      </a:accent4>
      <a:accent5>
        <a:srgbClr val="147056"/>
      </a:accent5>
      <a:accent6>
        <a:srgbClr val="4CC8F2"/>
      </a:accent6>
      <a:hlink>
        <a:srgbClr val="0A4892"/>
      </a:hlink>
      <a:folHlink>
        <a:srgbClr val="93191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M Fellows Kick-off">
  <a:themeElements>
    <a:clrScheme name="Serco">
      <a:dk1>
        <a:srgbClr val="2E3940"/>
      </a:dk1>
      <a:lt1>
        <a:sysClr val="window" lastClr="FFFFFF"/>
      </a:lt1>
      <a:dk2>
        <a:srgbClr val="660000"/>
      </a:dk2>
      <a:lt2>
        <a:srgbClr val="CED7DD"/>
      </a:lt2>
      <a:accent1>
        <a:srgbClr val="EE2A24"/>
      </a:accent1>
      <a:accent2>
        <a:srgbClr val="A71C20"/>
      </a:accent2>
      <a:accent3>
        <a:srgbClr val="455560"/>
      </a:accent3>
      <a:accent4>
        <a:srgbClr val="637680"/>
      </a:accent4>
      <a:accent5>
        <a:srgbClr val="82949D"/>
      </a:accent5>
      <a:accent6>
        <a:srgbClr val="A7B5BE"/>
      </a:accent6>
      <a:hlink>
        <a:srgbClr val="CED7DD"/>
      </a:hlink>
      <a:folHlink>
        <a:srgbClr val="2E39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erco 2016 Theme">
  <a:themeElements>
    <a:clrScheme name="Serco">
      <a:dk1>
        <a:srgbClr val="46555F"/>
      </a:dk1>
      <a:lt1>
        <a:srgbClr val="FFFFFF"/>
      </a:lt1>
      <a:dk2>
        <a:srgbClr val="94191F"/>
      </a:dk2>
      <a:lt2>
        <a:srgbClr val="D1D7DC"/>
      </a:lt2>
      <a:accent1>
        <a:srgbClr val="EB2D2E"/>
      </a:accent1>
      <a:accent2>
        <a:srgbClr val="94191F"/>
      </a:accent2>
      <a:accent3>
        <a:srgbClr val="46555F"/>
      </a:accent3>
      <a:accent4>
        <a:srgbClr val="67747F"/>
      </a:accent4>
      <a:accent5>
        <a:srgbClr val="87939C"/>
      </a:accent5>
      <a:accent6>
        <a:srgbClr val="AAB5BC"/>
      </a:accent6>
      <a:hlink>
        <a:srgbClr val="D1D7DC"/>
      </a:hlink>
      <a:folHlink>
        <a:srgbClr val="46555F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60001</TotalTime>
  <Words>625</Words>
  <Application>Microsoft Office PowerPoint</Application>
  <PresentationFormat>Widescreen</PresentationFormat>
  <Paragraphs>129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 unicode ms</vt:lpstr>
      <vt:lpstr>Arial</vt:lpstr>
      <vt:lpstr>Avenir Next</vt:lpstr>
      <vt:lpstr>Calibri</vt:lpstr>
      <vt:lpstr>Courier New</vt:lpstr>
      <vt:lpstr>Helvetica Neue</vt:lpstr>
      <vt:lpstr>inherit</vt:lpstr>
      <vt:lpstr>System Font Regular</vt:lpstr>
      <vt:lpstr>Tahoma</vt:lpstr>
      <vt:lpstr>Wingdings</vt:lpstr>
      <vt:lpstr>Office Theme</vt:lpstr>
      <vt:lpstr>PM Fellows Kick-off</vt:lpstr>
      <vt:lpstr>1_Serco 2016 Theme</vt:lpstr>
      <vt:lpstr>PowerPoint Presentation</vt:lpstr>
      <vt:lpstr>History</vt:lpstr>
      <vt:lpstr>Project Goals</vt:lpstr>
      <vt:lpstr>Removal</vt:lpstr>
      <vt:lpstr>Removal</vt:lpstr>
      <vt:lpstr>Water Quality Monitoring</vt:lpstr>
      <vt:lpstr>Post Monitoring</vt:lpstr>
      <vt:lpstr>Regulatory Stake holders</vt:lpstr>
      <vt:lpstr>Non Regulatory Stake Holders</vt:lpstr>
      <vt:lpstr>Permitting  &amp; notifications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D'Esposito</dc:creator>
  <cp:lastModifiedBy>Jim Aho</cp:lastModifiedBy>
  <cp:revision>308</cp:revision>
  <dcterms:created xsi:type="dcterms:W3CDTF">2021-09-29T14:37:25Z</dcterms:created>
  <dcterms:modified xsi:type="dcterms:W3CDTF">2024-01-13T06:11:45Z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6fb369a-307f-449b-a188-56348c6f1760_Enabled">
    <vt:lpwstr>true</vt:lpwstr>
  </property>
  <property fmtid="{D5CDD505-2E9C-101B-9397-08002B2CF9AE}" pid="3" name="MSIP_Label_d6fb369a-307f-449b-a188-56348c6f1760_SetDate">
    <vt:lpwstr>2023-07-06T22:13:18Z</vt:lpwstr>
  </property>
  <property fmtid="{D5CDD505-2E9C-101B-9397-08002B2CF9AE}" pid="4" name="MSIP_Label_d6fb369a-307f-449b-a188-56348c6f1760_Method">
    <vt:lpwstr>Standard</vt:lpwstr>
  </property>
  <property fmtid="{D5CDD505-2E9C-101B-9397-08002B2CF9AE}" pid="5" name="MSIP_Label_d6fb369a-307f-449b-a188-56348c6f1760_Name">
    <vt:lpwstr>d6fb369a-307f-449b-a188-56348c6f1760</vt:lpwstr>
  </property>
  <property fmtid="{D5CDD505-2E9C-101B-9397-08002B2CF9AE}" pid="6" name="MSIP_Label_d6fb369a-307f-449b-a188-56348c6f1760_SiteId">
    <vt:lpwstr>f93616dd-45a6-40c8-9e29-adab2fb5f25c</vt:lpwstr>
  </property>
  <property fmtid="{D5CDD505-2E9C-101B-9397-08002B2CF9AE}" pid="7" name="MSIP_Label_d6fb369a-307f-449b-a188-56348c6f1760_ActionId">
    <vt:lpwstr>38992520-b0eb-4da3-a389-1983f8b5c8bd</vt:lpwstr>
  </property>
  <property fmtid="{D5CDD505-2E9C-101B-9397-08002B2CF9AE}" pid="8" name="MSIP_Label_d6fb369a-307f-449b-a188-56348c6f1760_ContentBits">
    <vt:lpwstr>1</vt:lpwstr>
  </property>
</Properties>
</file>